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D4D4"/>
    <a:srgbClr val="3FA2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70" d="100"/>
          <a:sy n="70" d="100"/>
        </p:scale>
        <p:origin x="66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2C46B-450B-DF85-2D40-015D2C7EA29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ED2301B4-0913-0A38-5159-9E1CA6A246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4111406C-B9F9-CA62-0840-FAD34CBE922E}"/>
              </a:ext>
            </a:extLst>
          </p:cNvPr>
          <p:cNvSpPr>
            <a:spLocks noGrp="1"/>
          </p:cNvSpPr>
          <p:nvPr>
            <p:ph type="dt" sz="half" idx="10"/>
          </p:nvPr>
        </p:nvSpPr>
        <p:spPr/>
        <p:txBody>
          <a:bodyPr/>
          <a:lstStyle/>
          <a:p>
            <a:fld id="{9B5112D3-2CC8-409C-AD92-87B4A061A98F}" type="datetimeFigureOut">
              <a:rPr lang="en-IN" smtClean="0"/>
              <a:t>27-01-2026</a:t>
            </a:fld>
            <a:endParaRPr lang="en-IN"/>
          </a:p>
        </p:txBody>
      </p:sp>
      <p:sp>
        <p:nvSpPr>
          <p:cNvPr id="5" name="Footer Placeholder 4">
            <a:extLst>
              <a:ext uri="{FF2B5EF4-FFF2-40B4-BE49-F238E27FC236}">
                <a16:creationId xmlns:a16="http://schemas.microsoft.com/office/drawing/2014/main" id="{F0D20922-E033-0A8E-4437-4A32DD3A017C}"/>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0527230-120E-E1C8-BD16-0BCB3D096867}"/>
              </a:ext>
            </a:extLst>
          </p:cNvPr>
          <p:cNvSpPr>
            <a:spLocks noGrp="1"/>
          </p:cNvSpPr>
          <p:nvPr>
            <p:ph type="sldNum" sz="quarter" idx="12"/>
          </p:nvPr>
        </p:nvSpPr>
        <p:spPr/>
        <p:txBody>
          <a:bodyPr/>
          <a:lstStyle/>
          <a:p>
            <a:fld id="{7A3388D7-BFAA-44A9-ACE8-40678AD0E793}" type="slidenum">
              <a:rPr lang="en-IN" smtClean="0"/>
              <a:t>‹#›</a:t>
            </a:fld>
            <a:endParaRPr lang="en-IN"/>
          </a:p>
        </p:txBody>
      </p:sp>
    </p:spTree>
    <p:extLst>
      <p:ext uri="{BB962C8B-B14F-4D97-AF65-F5344CB8AC3E}">
        <p14:creationId xmlns:p14="http://schemas.microsoft.com/office/powerpoint/2010/main" val="2182975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CADCC-A91D-7FFE-2BD3-C7DBFAC884E6}"/>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A1CAC272-CC28-2944-C41F-EE12C83677C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EF676A4-4A71-61B6-0C6A-1E89D253509C}"/>
              </a:ext>
            </a:extLst>
          </p:cNvPr>
          <p:cNvSpPr>
            <a:spLocks noGrp="1"/>
          </p:cNvSpPr>
          <p:nvPr>
            <p:ph type="dt" sz="half" idx="10"/>
          </p:nvPr>
        </p:nvSpPr>
        <p:spPr/>
        <p:txBody>
          <a:bodyPr/>
          <a:lstStyle/>
          <a:p>
            <a:fld id="{9B5112D3-2CC8-409C-AD92-87B4A061A98F}" type="datetimeFigureOut">
              <a:rPr lang="en-IN" smtClean="0"/>
              <a:t>27-01-2026</a:t>
            </a:fld>
            <a:endParaRPr lang="en-IN"/>
          </a:p>
        </p:txBody>
      </p:sp>
      <p:sp>
        <p:nvSpPr>
          <p:cNvPr id="5" name="Footer Placeholder 4">
            <a:extLst>
              <a:ext uri="{FF2B5EF4-FFF2-40B4-BE49-F238E27FC236}">
                <a16:creationId xmlns:a16="http://schemas.microsoft.com/office/drawing/2014/main" id="{44F30280-BE5F-51D1-DF4C-C648FDF5951E}"/>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05941BB-5150-12C0-9199-6D4E4D2ABCCD}"/>
              </a:ext>
            </a:extLst>
          </p:cNvPr>
          <p:cNvSpPr>
            <a:spLocks noGrp="1"/>
          </p:cNvSpPr>
          <p:nvPr>
            <p:ph type="sldNum" sz="quarter" idx="12"/>
          </p:nvPr>
        </p:nvSpPr>
        <p:spPr/>
        <p:txBody>
          <a:bodyPr/>
          <a:lstStyle/>
          <a:p>
            <a:fld id="{7A3388D7-BFAA-44A9-ACE8-40678AD0E793}" type="slidenum">
              <a:rPr lang="en-IN" smtClean="0"/>
              <a:t>‹#›</a:t>
            </a:fld>
            <a:endParaRPr lang="en-IN"/>
          </a:p>
        </p:txBody>
      </p:sp>
    </p:spTree>
    <p:extLst>
      <p:ext uri="{BB962C8B-B14F-4D97-AF65-F5344CB8AC3E}">
        <p14:creationId xmlns:p14="http://schemas.microsoft.com/office/powerpoint/2010/main" val="10989184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0FD380C-11ED-88A0-BFC5-B41258B53C7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CEF162DC-F9D9-9B65-438A-D33F6799392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F805189F-CF22-DD18-4A90-B9BFE028A9D8}"/>
              </a:ext>
            </a:extLst>
          </p:cNvPr>
          <p:cNvSpPr>
            <a:spLocks noGrp="1"/>
          </p:cNvSpPr>
          <p:nvPr>
            <p:ph type="dt" sz="half" idx="10"/>
          </p:nvPr>
        </p:nvSpPr>
        <p:spPr/>
        <p:txBody>
          <a:bodyPr/>
          <a:lstStyle/>
          <a:p>
            <a:fld id="{9B5112D3-2CC8-409C-AD92-87B4A061A98F}" type="datetimeFigureOut">
              <a:rPr lang="en-IN" smtClean="0"/>
              <a:t>27-01-2026</a:t>
            </a:fld>
            <a:endParaRPr lang="en-IN"/>
          </a:p>
        </p:txBody>
      </p:sp>
      <p:sp>
        <p:nvSpPr>
          <p:cNvPr id="5" name="Footer Placeholder 4">
            <a:extLst>
              <a:ext uri="{FF2B5EF4-FFF2-40B4-BE49-F238E27FC236}">
                <a16:creationId xmlns:a16="http://schemas.microsoft.com/office/drawing/2014/main" id="{DF98C3C9-8386-C4BE-BA27-7629F6E9BEA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C90B817E-C860-4754-0E3F-3E0FD400007A}"/>
              </a:ext>
            </a:extLst>
          </p:cNvPr>
          <p:cNvSpPr>
            <a:spLocks noGrp="1"/>
          </p:cNvSpPr>
          <p:nvPr>
            <p:ph type="sldNum" sz="quarter" idx="12"/>
          </p:nvPr>
        </p:nvSpPr>
        <p:spPr/>
        <p:txBody>
          <a:bodyPr/>
          <a:lstStyle/>
          <a:p>
            <a:fld id="{7A3388D7-BFAA-44A9-ACE8-40678AD0E793}" type="slidenum">
              <a:rPr lang="en-IN" smtClean="0"/>
              <a:t>‹#›</a:t>
            </a:fld>
            <a:endParaRPr lang="en-IN"/>
          </a:p>
        </p:txBody>
      </p:sp>
    </p:spTree>
    <p:extLst>
      <p:ext uri="{BB962C8B-B14F-4D97-AF65-F5344CB8AC3E}">
        <p14:creationId xmlns:p14="http://schemas.microsoft.com/office/powerpoint/2010/main" val="2378427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59D58-134D-AF6C-D6D0-326623A69495}"/>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12FEB679-657C-31E9-0EBD-5F74D902BDF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CA00716C-ED73-AE4E-534E-FF88D8AAAEF2}"/>
              </a:ext>
            </a:extLst>
          </p:cNvPr>
          <p:cNvSpPr>
            <a:spLocks noGrp="1"/>
          </p:cNvSpPr>
          <p:nvPr>
            <p:ph type="dt" sz="half" idx="10"/>
          </p:nvPr>
        </p:nvSpPr>
        <p:spPr/>
        <p:txBody>
          <a:bodyPr/>
          <a:lstStyle/>
          <a:p>
            <a:fld id="{9B5112D3-2CC8-409C-AD92-87B4A061A98F}" type="datetimeFigureOut">
              <a:rPr lang="en-IN" smtClean="0"/>
              <a:t>27-01-2026</a:t>
            </a:fld>
            <a:endParaRPr lang="en-IN"/>
          </a:p>
        </p:txBody>
      </p:sp>
      <p:sp>
        <p:nvSpPr>
          <p:cNvPr id="5" name="Footer Placeholder 4">
            <a:extLst>
              <a:ext uri="{FF2B5EF4-FFF2-40B4-BE49-F238E27FC236}">
                <a16:creationId xmlns:a16="http://schemas.microsoft.com/office/drawing/2014/main" id="{AB5F5B8B-64D0-1019-5658-FB59BB33246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CD22D5AE-D197-D83F-F5A8-3D12DD5D5D98}"/>
              </a:ext>
            </a:extLst>
          </p:cNvPr>
          <p:cNvSpPr>
            <a:spLocks noGrp="1"/>
          </p:cNvSpPr>
          <p:nvPr>
            <p:ph type="sldNum" sz="quarter" idx="12"/>
          </p:nvPr>
        </p:nvSpPr>
        <p:spPr/>
        <p:txBody>
          <a:bodyPr/>
          <a:lstStyle/>
          <a:p>
            <a:fld id="{7A3388D7-BFAA-44A9-ACE8-40678AD0E793}" type="slidenum">
              <a:rPr lang="en-IN" smtClean="0"/>
              <a:t>‹#›</a:t>
            </a:fld>
            <a:endParaRPr lang="en-IN"/>
          </a:p>
        </p:txBody>
      </p:sp>
    </p:spTree>
    <p:extLst>
      <p:ext uri="{BB962C8B-B14F-4D97-AF65-F5344CB8AC3E}">
        <p14:creationId xmlns:p14="http://schemas.microsoft.com/office/powerpoint/2010/main" val="33427846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3F55B0-D055-E03F-FD95-87FE0BD07D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28F9163A-C0D8-6C3D-9173-A77193A04FA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DB0B5CA-24F2-7BF1-D20E-D8C793C81AB4}"/>
              </a:ext>
            </a:extLst>
          </p:cNvPr>
          <p:cNvSpPr>
            <a:spLocks noGrp="1"/>
          </p:cNvSpPr>
          <p:nvPr>
            <p:ph type="dt" sz="half" idx="10"/>
          </p:nvPr>
        </p:nvSpPr>
        <p:spPr/>
        <p:txBody>
          <a:bodyPr/>
          <a:lstStyle/>
          <a:p>
            <a:fld id="{9B5112D3-2CC8-409C-AD92-87B4A061A98F}" type="datetimeFigureOut">
              <a:rPr lang="en-IN" smtClean="0"/>
              <a:t>27-01-2026</a:t>
            </a:fld>
            <a:endParaRPr lang="en-IN"/>
          </a:p>
        </p:txBody>
      </p:sp>
      <p:sp>
        <p:nvSpPr>
          <p:cNvPr id="5" name="Footer Placeholder 4">
            <a:extLst>
              <a:ext uri="{FF2B5EF4-FFF2-40B4-BE49-F238E27FC236}">
                <a16:creationId xmlns:a16="http://schemas.microsoft.com/office/drawing/2014/main" id="{3AC5FA32-BCAB-9FCD-87EF-FF9A54B777C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3D1BF40-23A8-4C98-D0B0-355ED69ACA97}"/>
              </a:ext>
            </a:extLst>
          </p:cNvPr>
          <p:cNvSpPr>
            <a:spLocks noGrp="1"/>
          </p:cNvSpPr>
          <p:nvPr>
            <p:ph type="sldNum" sz="quarter" idx="12"/>
          </p:nvPr>
        </p:nvSpPr>
        <p:spPr/>
        <p:txBody>
          <a:bodyPr/>
          <a:lstStyle/>
          <a:p>
            <a:fld id="{7A3388D7-BFAA-44A9-ACE8-40678AD0E793}" type="slidenum">
              <a:rPr lang="en-IN" smtClean="0"/>
              <a:t>‹#›</a:t>
            </a:fld>
            <a:endParaRPr lang="en-IN"/>
          </a:p>
        </p:txBody>
      </p:sp>
    </p:spTree>
    <p:extLst>
      <p:ext uri="{BB962C8B-B14F-4D97-AF65-F5344CB8AC3E}">
        <p14:creationId xmlns:p14="http://schemas.microsoft.com/office/powerpoint/2010/main" val="2416824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54AC9-8F1E-B12A-BEEE-7CAEEFA26BD4}"/>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5C164707-6EA4-6225-FD67-08DFC8BF143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A5EA7731-E6D7-611D-578D-11F6305E3FF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C6CD1224-A88E-97A4-7A43-9DD3F929DBCF}"/>
              </a:ext>
            </a:extLst>
          </p:cNvPr>
          <p:cNvSpPr>
            <a:spLocks noGrp="1"/>
          </p:cNvSpPr>
          <p:nvPr>
            <p:ph type="dt" sz="half" idx="10"/>
          </p:nvPr>
        </p:nvSpPr>
        <p:spPr/>
        <p:txBody>
          <a:bodyPr/>
          <a:lstStyle/>
          <a:p>
            <a:fld id="{9B5112D3-2CC8-409C-AD92-87B4A061A98F}" type="datetimeFigureOut">
              <a:rPr lang="en-IN" smtClean="0"/>
              <a:t>27-01-2026</a:t>
            </a:fld>
            <a:endParaRPr lang="en-IN"/>
          </a:p>
        </p:txBody>
      </p:sp>
      <p:sp>
        <p:nvSpPr>
          <p:cNvPr id="6" name="Footer Placeholder 5">
            <a:extLst>
              <a:ext uri="{FF2B5EF4-FFF2-40B4-BE49-F238E27FC236}">
                <a16:creationId xmlns:a16="http://schemas.microsoft.com/office/drawing/2014/main" id="{AD33771D-B031-F067-9DD7-C4013540BC5B}"/>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244E1BE-5B1C-4180-7581-7AEEF4A07A50}"/>
              </a:ext>
            </a:extLst>
          </p:cNvPr>
          <p:cNvSpPr>
            <a:spLocks noGrp="1"/>
          </p:cNvSpPr>
          <p:nvPr>
            <p:ph type="sldNum" sz="quarter" idx="12"/>
          </p:nvPr>
        </p:nvSpPr>
        <p:spPr/>
        <p:txBody>
          <a:bodyPr/>
          <a:lstStyle/>
          <a:p>
            <a:fld id="{7A3388D7-BFAA-44A9-ACE8-40678AD0E793}" type="slidenum">
              <a:rPr lang="en-IN" smtClean="0"/>
              <a:t>‹#›</a:t>
            </a:fld>
            <a:endParaRPr lang="en-IN"/>
          </a:p>
        </p:txBody>
      </p:sp>
    </p:spTree>
    <p:extLst>
      <p:ext uri="{BB962C8B-B14F-4D97-AF65-F5344CB8AC3E}">
        <p14:creationId xmlns:p14="http://schemas.microsoft.com/office/powerpoint/2010/main" val="495695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AD369-A64B-5049-714C-BE731F0C1DF4}"/>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B2E19316-21E4-44A1-D4A2-A02CE446BFC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DF1F674-0FEB-25CB-AED4-02050B7B550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3D419F7A-0CFD-A5E8-5093-2EB1351898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6105473-BC4B-8D11-9522-50D79FB3689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D0293CF-E224-2D1D-DF86-07A19D43EAA7}"/>
              </a:ext>
            </a:extLst>
          </p:cNvPr>
          <p:cNvSpPr>
            <a:spLocks noGrp="1"/>
          </p:cNvSpPr>
          <p:nvPr>
            <p:ph type="dt" sz="half" idx="10"/>
          </p:nvPr>
        </p:nvSpPr>
        <p:spPr/>
        <p:txBody>
          <a:bodyPr/>
          <a:lstStyle/>
          <a:p>
            <a:fld id="{9B5112D3-2CC8-409C-AD92-87B4A061A98F}" type="datetimeFigureOut">
              <a:rPr lang="en-IN" smtClean="0"/>
              <a:t>27-01-2026</a:t>
            </a:fld>
            <a:endParaRPr lang="en-IN"/>
          </a:p>
        </p:txBody>
      </p:sp>
      <p:sp>
        <p:nvSpPr>
          <p:cNvPr id="8" name="Footer Placeholder 7">
            <a:extLst>
              <a:ext uri="{FF2B5EF4-FFF2-40B4-BE49-F238E27FC236}">
                <a16:creationId xmlns:a16="http://schemas.microsoft.com/office/drawing/2014/main" id="{59ECA39D-0749-003D-CC82-1176DA8DC297}"/>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EEAEEB73-7BCB-E211-5C1E-1FD6DD63B0F8}"/>
              </a:ext>
            </a:extLst>
          </p:cNvPr>
          <p:cNvSpPr>
            <a:spLocks noGrp="1"/>
          </p:cNvSpPr>
          <p:nvPr>
            <p:ph type="sldNum" sz="quarter" idx="12"/>
          </p:nvPr>
        </p:nvSpPr>
        <p:spPr/>
        <p:txBody>
          <a:bodyPr/>
          <a:lstStyle/>
          <a:p>
            <a:fld id="{7A3388D7-BFAA-44A9-ACE8-40678AD0E793}" type="slidenum">
              <a:rPr lang="en-IN" smtClean="0"/>
              <a:t>‹#›</a:t>
            </a:fld>
            <a:endParaRPr lang="en-IN"/>
          </a:p>
        </p:txBody>
      </p:sp>
    </p:spTree>
    <p:extLst>
      <p:ext uri="{BB962C8B-B14F-4D97-AF65-F5344CB8AC3E}">
        <p14:creationId xmlns:p14="http://schemas.microsoft.com/office/powerpoint/2010/main" val="1863161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A7F7D-020E-0639-6583-A59100E0DBD2}"/>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E3A8E319-6E27-CADB-B407-3BD914BA6D92}"/>
              </a:ext>
            </a:extLst>
          </p:cNvPr>
          <p:cNvSpPr>
            <a:spLocks noGrp="1"/>
          </p:cNvSpPr>
          <p:nvPr>
            <p:ph type="dt" sz="half" idx="10"/>
          </p:nvPr>
        </p:nvSpPr>
        <p:spPr/>
        <p:txBody>
          <a:bodyPr/>
          <a:lstStyle/>
          <a:p>
            <a:fld id="{9B5112D3-2CC8-409C-AD92-87B4A061A98F}" type="datetimeFigureOut">
              <a:rPr lang="en-IN" smtClean="0"/>
              <a:t>27-01-2026</a:t>
            </a:fld>
            <a:endParaRPr lang="en-IN"/>
          </a:p>
        </p:txBody>
      </p:sp>
      <p:sp>
        <p:nvSpPr>
          <p:cNvPr id="4" name="Footer Placeholder 3">
            <a:extLst>
              <a:ext uri="{FF2B5EF4-FFF2-40B4-BE49-F238E27FC236}">
                <a16:creationId xmlns:a16="http://schemas.microsoft.com/office/drawing/2014/main" id="{080A5F0A-78CF-AE84-435D-485DCC6AC6E8}"/>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C89111B2-44AA-E6F5-6CF7-CD24AE197AF3}"/>
              </a:ext>
            </a:extLst>
          </p:cNvPr>
          <p:cNvSpPr>
            <a:spLocks noGrp="1"/>
          </p:cNvSpPr>
          <p:nvPr>
            <p:ph type="sldNum" sz="quarter" idx="12"/>
          </p:nvPr>
        </p:nvSpPr>
        <p:spPr/>
        <p:txBody>
          <a:bodyPr/>
          <a:lstStyle/>
          <a:p>
            <a:fld id="{7A3388D7-BFAA-44A9-ACE8-40678AD0E793}" type="slidenum">
              <a:rPr lang="en-IN" smtClean="0"/>
              <a:t>‹#›</a:t>
            </a:fld>
            <a:endParaRPr lang="en-IN"/>
          </a:p>
        </p:txBody>
      </p:sp>
    </p:spTree>
    <p:extLst>
      <p:ext uri="{BB962C8B-B14F-4D97-AF65-F5344CB8AC3E}">
        <p14:creationId xmlns:p14="http://schemas.microsoft.com/office/powerpoint/2010/main" val="1891057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33D32B-3D6E-1444-538C-15E41B284268}"/>
              </a:ext>
            </a:extLst>
          </p:cNvPr>
          <p:cNvSpPr>
            <a:spLocks noGrp="1"/>
          </p:cNvSpPr>
          <p:nvPr>
            <p:ph type="dt" sz="half" idx="10"/>
          </p:nvPr>
        </p:nvSpPr>
        <p:spPr/>
        <p:txBody>
          <a:bodyPr/>
          <a:lstStyle/>
          <a:p>
            <a:fld id="{9B5112D3-2CC8-409C-AD92-87B4A061A98F}" type="datetimeFigureOut">
              <a:rPr lang="en-IN" smtClean="0"/>
              <a:t>27-01-2026</a:t>
            </a:fld>
            <a:endParaRPr lang="en-IN"/>
          </a:p>
        </p:txBody>
      </p:sp>
      <p:sp>
        <p:nvSpPr>
          <p:cNvPr id="3" name="Footer Placeholder 2">
            <a:extLst>
              <a:ext uri="{FF2B5EF4-FFF2-40B4-BE49-F238E27FC236}">
                <a16:creationId xmlns:a16="http://schemas.microsoft.com/office/drawing/2014/main" id="{674B7D1E-FE03-3A93-C386-35F511DCC63F}"/>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4971A5EA-4B5A-271D-0141-834DBE65E130}"/>
              </a:ext>
            </a:extLst>
          </p:cNvPr>
          <p:cNvSpPr>
            <a:spLocks noGrp="1"/>
          </p:cNvSpPr>
          <p:nvPr>
            <p:ph type="sldNum" sz="quarter" idx="12"/>
          </p:nvPr>
        </p:nvSpPr>
        <p:spPr/>
        <p:txBody>
          <a:bodyPr/>
          <a:lstStyle/>
          <a:p>
            <a:fld id="{7A3388D7-BFAA-44A9-ACE8-40678AD0E793}" type="slidenum">
              <a:rPr lang="en-IN" smtClean="0"/>
              <a:t>‹#›</a:t>
            </a:fld>
            <a:endParaRPr lang="en-IN"/>
          </a:p>
        </p:txBody>
      </p:sp>
    </p:spTree>
    <p:extLst>
      <p:ext uri="{BB962C8B-B14F-4D97-AF65-F5344CB8AC3E}">
        <p14:creationId xmlns:p14="http://schemas.microsoft.com/office/powerpoint/2010/main" val="3480137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B429FF-E8E5-82DA-5A46-201C7752CF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AFE998EB-35AF-AFEA-E63C-4270EA03CE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C139CFFD-2AB5-3B68-9737-CAE41E34C3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366859-07CA-8B89-1936-6CE8FACB0638}"/>
              </a:ext>
            </a:extLst>
          </p:cNvPr>
          <p:cNvSpPr>
            <a:spLocks noGrp="1"/>
          </p:cNvSpPr>
          <p:nvPr>
            <p:ph type="dt" sz="half" idx="10"/>
          </p:nvPr>
        </p:nvSpPr>
        <p:spPr/>
        <p:txBody>
          <a:bodyPr/>
          <a:lstStyle/>
          <a:p>
            <a:fld id="{9B5112D3-2CC8-409C-AD92-87B4A061A98F}" type="datetimeFigureOut">
              <a:rPr lang="en-IN" smtClean="0"/>
              <a:t>27-01-2026</a:t>
            </a:fld>
            <a:endParaRPr lang="en-IN"/>
          </a:p>
        </p:txBody>
      </p:sp>
      <p:sp>
        <p:nvSpPr>
          <p:cNvPr id="6" name="Footer Placeholder 5">
            <a:extLst>
              <a:ext uri="{FF2B5EF4-FFF2-40B4-BE49-F238E27FC236}">
                <a16:creationId xmlns:a16="http://schemas.microsoft.com/office/drawing/2014/main" id="{5C3D2FE6-43EB-DD35-EF80-69A01995780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67C574F0-2F5E-6CB9-8586-5B7518CF5B69}"/>
              </a:ext>
            </a:extLst>
          </p:cNvPr>
          <p:cNvSpPr>
            <a:spLocks noGrp="1"/>
          </p:cNvSpPr>
          <p:nvPr>
            <p:ph type="sldNum" sz="quarter" idx="12"/>
          </p:nvPr>
        </p:nvSpPr>
        <p:spPr/>
        <p:txBody>
          <a:bodyPr/>
          <a:lstStyle/>
          <a:p>
            <a:fld id="{7A3388D7-BFAA-44A9-ACE8-40678AD0E793}" type="slidenum">
              <a:rPr lang="en-IN" smtClean="0"/>
              <a:t>‹#›</a:t>
            </a:fld>
            <a:endParaRPr lang="en-IN"/>
          </a:p>
        </p:txBody>
      </p:sp>
    </p:spTree>
    <p:extLst>
      <p:ext uri="{BB962C8B-B14F-4D97-AF65-F5344CB8AC3E}">
        <p14:creationId xmlns:p14="http://schemas.microsoft.com/office/powerpoint/2010/main" val="3533064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A470-9682-E57C-0AE8-CA411A9C21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E24F81BB-E5CF-2C19-B746-469D8BA003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421CA5A7-730B-1344-0B16-AB618444F8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5842A3-AEDA-A6A8-E5D4-AC7DC25B7CC8}"/>
              </a:ext>
            </a:extLst>
          </p:cNvPr>
          <p:cNvSpPr>
            <a:spLocks noGrp="1"/>
          </p:cNvSpPr>
          <p:nvPr>
            <p:ph type="dt" sz="half" idx="10"/>
          </p:nvPr>
        </p:nvSpPr>
        <p:spPr/>
        <p:txBody>
          <a:bodyPr/>
          <a:lstStyle/>
          <a:p>
            <a:fld id="{9B5112D3-2CC8-409C-AD92-87B4A061A98F}" type="datetimeFigureOut">
              <a:rPr lang="en-IN" smtClean="0"/>
              <a:t>27-01-2026</a:t>
            </a:fld>
            <a:endParaRPr lang="en-IN"/>
          </a:p>
        </p:txBody>
      </p:sp>
      <p:sp>
        <p:nvSpPr>
          <p:cNvPr id="6" name="Footer Placeholder 5">
            <a:extLst>
              <a:ext uri="{FF2B5EF4-FFF2-40B4-BE49-F238E27FC236}">
                <a16:creationId xmlns:a16="http://schemas.microsoft.com/office/drawing/2014/main" id="{EF6ADC61-EE3C-2D82-0599-BBAE11917F4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245E39D-AB1B-4023-C8A7-D486439EE1D8}"/>
              </a:ext>
            </a:extLst>
          </p:cNvPr>
          <p:cNvSpPr>
            <a:spLocks noGrp="1"/>
          </p:cNvSpPr>
          <p:nvPr>
            <p:ph type="sldNum" sz="quarter" idx="12"/>
          </p:nvPr>
        </p:nvSpPr>
        <p:spPr/>
        <p:txBody>
          <a:bodyPr/>
          <a:lstStyle/>
          <a:p>
            <a:fld id="{7A3388D7-BFAA-44A9-ACE8-40678AD0E793}" type="slidenum">
              <a:rPr lang="en-IN" smtClean="0"/>
              <a:t>‹#›</a:t>
            </a:fld>
            <a:endParaRPr lang="en-IN"/>
          </a:p>
        </p:txBody>
      </p:sp>
    </p:spTree>
    <p:extLst>
      <p:ext uri="{BB962C8B-B14F-4D97-AF65-F5344CB8AC3E}">
        <p14:creationId xmlns:p14="http://schemas.microsoft.com/office/powerpoint/2010/main" val="3570875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DE3A80-B095-7862-E901-13F3444B9F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DE206290-38A2-5991-DC13-92408C7776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1A77760-18AA-4C45-06D5-6D0CAA416F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5112D3-2CC8-409C-AD92-87B4A061A98F}" type="datetimeFigureOut">
              <a:rPr lang="en-IN" smtClean="0"/>
              <a:t>27-01-2026</a:t>
            </a:fld>
            <a:endParaRPr lang="en-IN"/>
          </a:p>
        </p:txBody>
      </p:sp>
      <p:sp>
        <p:nvSpPr>
          <p:cNvPr id="5" name="Footer Placeholder 4">
            <a:extLst>
              <a:ext uri="{FF2B5EF4-FFF2-40B4-BE49-F238E27FC236}">
                <a16:creationId xmlns:a16="http://schemas.microsoft.com/office/drawing/2014/main" id="{DEAE0F5D-FEC4-EB59-64EE-CF6128A883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1A8C4FB7-A79E-D5AD-DCE6-D700F545C0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3388D7-BFAA-44A9-ACE8-40678AD0E793}" type="slidenum">
              <a:rPr lang="en-IN" smtClean="0"/>
              <a:t>‹#›</a:t>
            </a:fld>
            <a:endParaRPr lang="en-IN"/>
          </a:p>
        </p:txBody>
      </p:sp>
    </p:spTree>
    <p:extLst>
      <p:ext uri="{BB962C8B-B14F-4D97-AF65-F5344CB8AC3E}">
        <p14:creationId xmlns:p14="http://schemas.microsoft.com/office/powerpoint/2010/main" val="31363454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45.png"/></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A45F4D-B083-D99C-0AE8-E12C1398A873}"/>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0E194DD3-09C1-B45D-3ACC-7F97DD1CED18}"/>
              </a:ext>
            </a:extLst>
          </p:cNvPr>
          <p:cNvPicPr>
            <a:picLocks noChangeAspect="1"/>
          </p:cNvPicPr>
          <p:nvPr/>
        </p:nvPicPr>
        <p:blipFill>
          <a:blip r:embed="rId3"/>
          <a:stretch>
            <a:fillRect/>
          </a:stretch>
        </p:blipFill>
        <p:spPr>
          <a:xfrm>
            <a:off x="0" y="6139661"/>
            <a:ext cx="12191999" cy="736125"/>
          </a:xfrm>
          <a:prstGeom prst="rect">
            <a:avLst/>
          </a:prstGeom>
        </p:spPr>
      </p:pic>
      <p:sp>
        <p:nvSpPr>
          <p:cNvPr id="11" name="TextBox 10">
            <a:extLst>
              <a:ext uri="{FF2B5EF4-FFF2-40B4-BE49-F238E27FC236}">
                <a16:creationId xmlns:a16="http://schemas.microsoft.com/office/drawing/2014/main" id="{30D1C2E0-5744-69D2-4429-C1FB75170A0F}"/>
              </a:ext>
            </a:extLst>
          </p:cNvPr>
          <p:cNvSpPr txBox="1"/>
          <p:nvPr/>
        </p:nvSpPr>
        <p:spPr>
          <a:xfrm>
            <a:off x="2773908" y="1563346"/>
            <a:ext cx="6093724" cy="830997"/>
          </a:xfrm>
          <a:prstGeom prst="rect">
            <a:avLst/>
          </a:prstGeom>
          <a:noFill/>
        </p:spPr>
        <p:txBody>
          <a:bodyPr wrap="square">
            <a:spAutoFit/>
          </a:bodyPr>
          <a:lstStyle/>
          <a:p>
            <a:pPr algn="ctr">
              <a:defRPr/>
            </a:pPr>
            <a:r>
              <a:rPr lang="en-US" sz="2400" b="1" dirty="0">
                <a:latin typeface="Times New Roman" panose="02020603050405020304" pitchFamily="18" charset="0"/>
                <a:cs typeface="Times New Roman" panose="02020603050405020304" pitchFamily="18" charset="0"/>
              </a:rPr>
              <a:t>CLOUD COMPUTING </a:t>
            </a:r>
          </a:p>
          <a:p>
            <a:pPr algn="ctr">
              <a:defRPr/>
            </a:pPr>
            <a:r>
              <a:rPr lang="en-US" sz="2400" b="1" dirty="0">
                <a:latin typeface="Times New Roman" panose="02020603050405020304" pitchFamily="18" charset="0"/>
                <a:cs typeface="Times New Roman" panose="02020603050405020304" pitchFamily="18" charset="0"/>
              </a:rPr>
              <a:t>BCS601</a:t>
            </a:r>
            <a:endParaRPr lang="en-US" sz="2400" b="1" cap="all" dirty="0">
              <a:ln w="9000" cmpd="sng">
                <a:solidFill>
                  <a:schemeClr val="accent4">
                    <a:shade val="50000"/>
                    <a:satMod val="120000"/>
                  </a:schemeClr>
                </a:solidFill>
                <a:prstDash val="solid"/>
              </a:ln>
              <a:solidFill>
                <a:schemeClr val="accent2">
                  <a:lumMod val="75000"/>
                </a:schemeClr>
              </a:soli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endParaRPr>
          </a:p>
        </p:txBody>
      </p:sp>
      <p:sp>
        <p:nvSpPr>
          <p:cNvPr id="14" name="TextBox 10">
            <a:extLst>
              <a:ext uri="{FF2B5EF4-FFF2-40B4-BE49-F238E27FC236}">
                <a16:creationId xmlns:a16="http://schemas.microsoft.com/office/drawing/2014/main" id="{DA3DF1EB-F558-5FEF-BADB-2091838ECE97}"/>
              </a:ext>
            </a:extLst>
          </p:cNvPr>
          <p:cNvSpPr txBox="1">
            <a:spLocks noChangeArrowheads="1"/>
          </p:cNvSpPr>
          <p:nvPr/>
        </p:nvSpPr>
        <p:spPr bwMode="auto">
          <a:xfrm>
            <a:off x="2438399" y="2631001"/>
            <a:ext cx="7315200" cy="1569660"/>
          </a:xfrm>
          <a:prstGeom prst="rect">
            <a:avLst/>
          </a:prstGeom>
          <a:solidFill>
            <a:srgbClr val="D4D4D4"/>
          </a:solidFill>
          <a:ln w="9525">
            <a:noFill/>
            <a:miter lim="800000"/>
            <a:headEnd/>
            <a:tailEnd/>
          </a:ln>
        </p:spPr>
        <p:txBody>
          <a:bodyPr wrap="square">
            <a:spAutoFit/>
          </a:bodyPr>
          <a:lstStyle/>
          <a:p>
            <a:pPr algn="ctr"/>
            <a:endParaRPr lang="en-US" sz="2400" b="1" dirty="0"/>
          </a:p>
          <a:p>
            <a:pPr algn="ctr"/>
            <a:r>
              <a:rPr lang="en-US" sz="2400" b="1" dirty="0"/>
              <a:t>Module-1 </a:t>
            </a:r>
          </a:p>
          <a:p>
            <a:pPr algn="ctr"/>
            <a:r>
              <a:rPr lang="en-US" sz="2400" b="1" dirty="0"/>
              <a:t>Distributed System Models and Enabling Technologies </a:t>
            </a:r>
          </a:p>
          <a:p>
            <a:pPr algn="ctr"/>
            <a:endParaRPr lang="en-US" sz="2400" b="1" dirty="0"/>
          </a:p>
        </p:txBody>
      </p:sp>
      <p:sp>
        <p:nvSpPr>
          <p:cNvPr id="17" name="TextBox 16">
            <a:extLst>
              <a:ext uri="{FF2B5EF4-FFF2-40B4-BE49-F238E27FC236}">
                <a16:creationId xmlns:a16="http://schemas.microsoft.com/office/drawing/2014/main" id="{1824D09F-F947-DAB9-B938-A9A823CC68D5}"/>
              </a:ext>
            </a:extLst>
          </p:cNvPr>
          <p:cNvSpPr txBox="1"/>
          <p:nvPr/>
        </p:nvSpPr>
        <p:spPr>
          <a:xfrm>
            <a:off x="3376137" y="4610341"/>
            <a:ext cx="5439723" cy="923330"/>
          </a:xfrm>
          <a:prstGeom prst="rect">
            <a:avLst/>
          </a:prstGeom>
          <a:noFill/>
        </p:spPr>
        <p:txBody>
          <a:bodyPr wrap="square" rtlCol="0">
            <a:spAutoFit/>
          </a:bodyPr>
          <a:lstStyle/>
          <a:p>
            <a:pPr algn="ctr"/>
            <a:r>
              <a:rPr lang="en-US" b="1" dirty="0"/>
              <a:t>Prepared By,</a:t>
            </a:r>
          </a:p>
          <a:p>
            <a:pPr algn="ctr"/>
            <a:r>
              <a:rPr lang="en-US" dirty="0"/>
              <a:t>Dr. Shilpa BL and Ms. Bhavya Dechamma K S</a:t>
            </a:r>
          </a:p>
          <a:p>
            <a:pPr algn="ctr"/>
            <a:r>
              <a:rPr lang="en-US" dirty="0"/>
              <a:t>Dept of CSE.</a:t>
            </a:r>
          </a:p>
        </p:txBody>
      </p:sp>
    </p:spTree>
    <p:extLst>
      <p:ext uri="{BB962C8B-B14F-4D97-AF65-F5344CB8AC3E}">
        <p14:creationId xmlns:p14="http://schemas.microsoft.com/office/powerpoint/2010/main" val="632447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EB035-FA84-94D0-2A3C-94D008B4716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A756947-F8F7-917E-3B22-5130FDFA4E98}"/>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6943E8D7-0C2E-7FBF-CBE4-8D7BA30FFFD0}"/>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Content Placeholder 2">
            <a:extLst>
              <a:ext uri="{FF2B5EF4-FFF2-40B4-BE49-F238E27FC236}">
                <a16:creationId xmlns:a16="http://schemas.microsoft.com/office/drawing/2014/main" id="{A89F8906-1853-975F-D460-27B29AEDC573}"/>
              </a:ext>
            </a:extLst>
          </p:cNvPr>
          <p:cNvSpPr txBox="1">
            <a:spLocks/>
          </p:cNvSpPr>
          <p:nvPr/>
        </p:nvSpPr>
        <p:spPr>
          <a:xfrm>
            <a:off x="457199" y="1600201"/>
            <a:ext cx="10938681" cy="4254690"/>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u="sng" dirty="0"/>
              <a:t>Centralized computing</a:t>
            </a:r>
          </a:p>
          <a:p>
            <a:pPr algn="just"/>
            <a:r>
              <a:rPr lang="en-US" dirty="0"/>
              <a:t>This is a computing paradigm by which all computer resources are centralized in one physical system. All resources (processors, memory, and storage) are fully shared and tightly coupled within one integrated OS. Many data centers and supercomputers are centralized systems, but they are used in parallel, distributed, and cloud computing applications</a:t>
            </a:r>
          </a:p>
        </p:txBody>
      </p:sp>
      <p:pic>
        <p:nvPicPr>
          <p:cNvPr id="3" name="Picture 2">
            <a:extLst>
              <a:ext uri="{FF2B5EF4-FFF2-40B4-BE49-F238E27FC236}">
                <a16:creationId xmlns:a16="http://schemas.microsoft.com/office/drawing/2014/main" id="{815ADDFC-6D0A-59FB-A5CB-7434BA5531DE}"/>
              </a:ext>
            </a:extLst>
          </p:cNvPr>
          <p:cNvPicPr>
            <a:picLocks noChangeAspect="1"/>
          </p:cNvPicPr>
          <p:nvPr/>
        </p:nvPicPr>
        <p:blipFill>
          <a:blip r:embed="rId4"/>
          <a:stretch>
            <a:fillRect/>
          </a:stretch>
        </p:blipFill>
        <p:spPr>
          <a:xfrm>
            <a:off x="2761857" y="3727546"/>
            <a:ext cx="6329363" cy="1833562"/>
          </a:xfrm>
          <a:prstGeom prst="rect">
            <a:avLst/>
          </a:prstGeom>
        </p:spPr>
      </p:pic>
    </p:spTree>
    <p:extLst>
      <p:ext uri="{BB962C8B-B14F-4D97-AF65-F5344CB8AC3E}">
        <p14:creationId xmlns:p14="http://schemas.microsoft.com/office/powerpoint/2010/main" val="14176849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5074C6-DDD1-01DC-0133-8262BEECDF5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2513E31-455E-4686-BAF0-BEA12B62F7EC}"/>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56F2AF53-C7D2-56BA-B38B-1C32B7AB8925}"/>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Content Placeholder 2">
            <a:extLst>
              <a:ext uri="{FF2B5EF4-FFF2-40B4-BE49-F238E27FC236}">
                <a16:creationId xmlns:a16="http://schemas.microsoft.com/office/drawing/2014/main" id="{48FE9F76-AADE-6C06-ED3E-61E772D4A7CD}"/>
              </a:ext>
            </a:extLst>
          </p:cNvPr>
          <p:cNvSpPr txBox="1">
            <a:spLocks/>
          </p:cNvSpPr>
          <p:nvPr/>
        </p:nvSpPr>
        <p:spPr>
          <a:xfrm>
            <a:off x="457200" y="1600201"/>
            <a:ext cx="11184340" cy="4104564"/>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2000" u="sng"/>
              <a:t>Parallel computing</a:t>
            </a:r>
          </a:p>
          <a:p>
            <a:pPr algn="just"/>
            <a:r>
              <a:rPr lang="en-US" sz="2000"/>
              <a:t> In parallel computing, all processors are either tightly coupled with centralized shared memory or loosely coupled with distributed memory. Some authors refer to this discipline as parallel processing [15,27]. Interprocessor communication is accomplished through shared memory or via message passing. A computer system capable of parallel computing is commonly known as a parallel computer [28]. Programs running in a parallel computer are called parallel programs. The process of writing parallel programs is often referred to as parallel programming</a:t>
            </a:r>
            <a:endParaRPr lang="en-US" sz="2000" dirty="0"/>
          </a:p>
        </p:txBody>
      </p:sp>
      <p:pic>
        <p:nvPicPr>
          <p:cNvPr id="3" name="Picture 2" descr="What is Parallel Computing? Definition ...">
            <a:extLst>
              <a:ext uri="{FF2B5EF4-FFF2-40B4-BE49-F238E27FC236}">
                <a16:creationId xmlns:a16="http://schemas.microsoft.com/office/drawing/2014/main" id="{EEB68C26-4058-D2BC-A6FC-35D1338470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3998794"/>
            <a:ext cx="3324225" cy="137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7642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EA45B5-3B2C-24A4-1586-B815EE7C1D9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D89D5BB-34D4-9F95-EF52-7B63D0507D6B}"/>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B7D6A0E4-1EC3-D817-8639-C0505D2EEC6B}"/>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Content Placeholder 2">
            <a:extLst>
              <a:ext uri="{FF2B5EF4-FFF2-40B4-BE49-F238E27FC236}">
                <a16:creationId xmlns:a16="http://schemas.microsoft.com/office/drawing/2014/main" id="{6B43BF00-3C29-9306-90F9-13D280F47C66}"/>
              </a:ext>
            </a:extLst>
          </p:cNvPr>
          <p:cNvSpPr txBox="1">
            <a:spLocks/>
          </p:cNvSpPr>
          <p:nvPr/>
        </p:nvSpPr>
        <p:spPr>
          <a:xfrm>
            <a:off x="1508077" y="1515667"/>
            <a:ext cx="8229600" cy="4525963"/>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u="sng"/>
              <a:t>Distributed computing </a:t>
            </a:r>
          </a:p>
          <a:p>
            <a:pPr algn="just"/>
            <a:r>
              <a:rPr lang="en-US" sz="2000"/>
              <a:t>This is a field of computer science/engineering that studies distributed systems. A distributed system consists of multiple autonomous computers, each having its own private memory, communicating through a computer network. Information exchange in a distributed system is accomplished through message passing. A computer program that runs in a distributed system is known as a distributed program. The process of writing distributed programs is referred to as distributed programming.</a:t>
            </a:r>
            <a:endParaRPr lang="en-US" sz="2000" dirty="0"/>
          </a:p>
        </p:txBody>
      </p:sp>
      <p:pic>
        <p:nvPicPr>
          <p:cNvPr id="3" name="Picture 2" descr="What Is Distributed Computing? | Quanta ...">
            <a:extLst>
              <a:ext uri="{FF2B5EF4-FFF2-40B4-BE49-F238E27FC236}">
                <a16:creationId xmlns:a16="http://schemas.microsoft.com/office/drawing/2014/main" id="{A943FE3F-B88B-C033-C27E-846236846E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5910" y="4206923"/>
            <a:ext cx="285750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912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C470F-1293-8DFA-894C-3955B2ECA74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138201B-202A-821A-1FD1-F36F1C16D16F}"/>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CD031B31-460C-8AB8-7271-576C53C23DBB}"/>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Content Placeholder 2">
            <a:extLst>
              <a:ext uri="{FF2B5EF4-FFF2-40B4-BE49-F238E27FC236}">
                <a16:creationId xmlns:a16="http://schemas.microsoft.com/office/drawing/2014/main" id="{2467E465-000E-7562-E20C-93C239F982BA}"/>
              </a:ext>
            </a:extLst>
          </p:cNvPr>
          <p:cNvSpPr txBox="1">
            <a:spLocks/>
          </p:cNvSpPr>
          <p:nvPr/>
        </p:nvSpPr>
        <p:spPr>
          <a:xfrm>
            <a:off x="2122226" y="1483218"/>
            <a:ext cx="8229600" cy="4525963"/>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u="sng"/>
              <a:t>Cloud computing </a:t>
            </a:r>
          </a:p>
          <a:p>
            <a:pPr algn="just"/>
            <a:r>
              <a:rPr lang="en-US"/>
              <a:t>An Internet cloud of resources can be either a centralized or a distributed computing system. The cloud applies parallel or distributed computing, or both. Clouds can be built with physical or virtualized resources over large data centers that are centralized or distributed. Some authors consider cloud computing to be a form of utility computing or service computing .</a:t>
            </a:r>
            <a:endParaRPr lang="en-US" dirty="0"/>
          </a:p>
        </p:txBody>
      </p:sp>
      <p:pic>
        <p:nvPicPr>
          <p:cNvPr id="3" name="Picture 2" descr="Accessibility Tools">
            <a:extLst>
              <a:ext uri="{FF2B5EF4-FFF2-40B4-BE49-F238E27FC236}">
                <a16:creationId xmlns:a16="http://schemas.microsoft.com/office/drawing/2014/main" id="{EDD6A278-664C-C0D8-5C16-99A722572B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5901" y="4111388"/>
            <a:ext cx="2762250" cy="1657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03249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B4F04-DFE3-3151-F2CF-9A76A879BED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F68D031-FFAB-4F9B-286B-7647859ACBD9}"/>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9D1B7DAD-0B32-134D-A796-954600217E6F}"/>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0064EB88-72A7-650F-C361-D83C89C48EF6}"/>
              </a:ext>
            </a:extLst>
          </p:cNvPr>
          <p:cNvSpPr txBox="1">
            <a:spLocks/>
          </p:cNvSpPr>
          <p:nvPr/>
        </p:nvSpPr>
        <p:spPr>
          <a:xfrm>
            <a:off x="1796956" y="1025856"/>
            <a:ext cx="8229600" cy="1143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a:t> Scalable Computing Trends and New Paradigms</a:t>
            </a:r>
            <a:endParaRPr lang="en-US" sz="3200" dirty="0"/>
          </a:p>
        </p:txBody>
      </p:sp>
      <p:sp>
        <p:nvSpPr>
          <p:cNvPr id="3" name="Content Placeholder 2">
            <a:extLst>
              <a:ext uri="{FF2B5EF4-FFF2-40B4-BE49-F238E27FC236}">
                <a16:creationId xmlns:a16="http://schemas.microsoft.com/office/drawing/2014/main" id="{D4D6EFAE-2EB7-D12D-791F-82EFE6584085}"/>
              </a:ext>
            </a:extLst>
          </p:cNvPr>
          <p:cNvSpPr txBox="1">
            <a:spLocks/>
          </p:cNvSpPr>
          <p:nvPr/>
        </p:nvSpPr>
        <p:spPr>
          <a:xfrm>
            <a:off x="1660478" y="2773861"/>
            <a:ext cx="8229600" cy="1676400"/>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t>Degrees of Parallelism </a:t>
            </a:r>
          </a:p>
          <a:p>
            <a:pPr marL="514350" indent="-514350">
              <a:buFont typeface="Arial" panose="020B0604020202020204" pitchFamily="34" charset="0"/>
              <a:buAutoNum type="arabicPeriod"/>
            </a:pPr>
            <a:r>
              <a:rPr lang="en-US"/>
              <a:t>Bit-level parallelism (BLP)</a:t>
            </a:r>
          </a:p>
          <a:p>
            <a:pPr marL="514350" indent="-514350">
              <a:buFont typeface="Arial" panose="020B0604020202020204" pitchFamily="34" charset="0"/>
              <a:buAutoNum type="arabicPeriod"/>
            </a:pPr>
            <a:r>
              <a:rPr lang="en-US"/>
              <a:t>Data-level parallelism (DLP) </a:t>
            </a:r>
          </a:p>
          <a:p>
            <a:pPr marL="514350" indent="-514350">
              <a:buFont typeface="Arial" panose="020B0604020202020204" pitchFamily="34" charset="0"/>
              <a:buAutoNum type="arabicPeriod"/>
            </a:pPr>
            <a:endParaRPr lang="en-US"/>
          </a:p>
          <a:p>
            <a:endParaRPr lang="en-US" dirty="0"/>
          </a:p>
        </p:txBody>
      </p:sp>
    </p:spTree>
    <p:extLst>
      <p:ext uri="{BB962C8B-B14F-4D97-AF65-F5344CB8AC3E}">
        <p14:creationId xmlns:p14="http://schemas.microsoft.com/office/powerpoint/2010/main" val="6257933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6C5CE1-A278-38E6-9327-56DC099687F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5B732EF-40E5-B9C0-D093-71068B4032E2}"/>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48067A0D-7F0C-3CBF-F0AB-ADD48DBCA246}"/>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CF059C6B-4458-405F-7AB2-9BB76D808DB5}"/>
              </a:ext>
            </a:extLst>
          </p:cNvPr>
          <p:cNvSpPr txBox="1">
            <a:spLocks/>
          </p:cNvSpPr>
          <p:nvPr/>
        </p:nvSpPr>
        <p:spPr>
          <a:xfrm>
            <a:off x="1981199" y="1352739"/>
            <a:ext cx="8229600" cy="11430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t>Bit-level parallelism (BLP)</a:t>
            </a:r>
            <a:endParaRPr lang="en-IN" dirty="0"/>
          </a:p>
        </p:txBody>
      </p:sp>
      <p:sp>
        <p:nvSpPr>
          <p:cNvPr id="3" name="TextBox 2">
            <a:extLst>
              <a:ext uri="{FF2B5EF4-FFF2-40B4-BE49-F238E27FC236}">
                <a16:creationId xmlns:a16="http://schemas.microsoft.com/office/drawing/2014/main" id="{A7BA2FCD-80D4-CD92-7A51-60BDE0E2504B}"/>
              </a:ext>
            </a:extLst>
          </p:cNvPr>
          <p:cNvSpPr txBox="1"/>
          <p:nvPr/>
        </p:nvSpPr>
        <p:spPr>
          <a:xfrm>
            <a:off x="1828799" y="2790586"/>
            <a:ext cx="8534400" cy="2585323"/>
          </a:xfrm>
          <a:prstGeom prst="rect">
            <a:avLst/>
          </a:prstGeom>
          <a:solidFill>
            <a:srgbClr val="92D050"/>
          </a:solidFill>
        </p:spPr>
        <p:txBody>
          <a:bodyPr wrap="square">
            <a:spAutoFit/>
          </a:bodyPr>
          <a:lstStyle/>
          <a:p>
            <a:pPr algn="just"/>
            <a:r>
              <a:rPr lang="en-US" b="1" u="sng" dirty="0"/>
              <a:t>Bit-level parallelism </a:t>
            </a:r>
            <a:r>
              <a:rPr lang="en-US" dirty="0"/>
              <a:t>Converts bit-serial processing to word-level processing gradually. Over the years, users graduated from 4-bit microprocessors to 8-, 16-, 32-, and 64-bit CPUs. This led us to the next wave of improvement, known as instruction-level parallelism (ILP), in which the processor executes multiple instructions simultaneously rather than only one instruction at a time. For the past 30 years, we have practiced ILP through pipelining, superscalar computing, VLIW (very long instruction word) architectures, and multithreading. ILP requires branch prediction, dynamic scheduling, speculation, and compiler support to work efficiently.</a:t>
            </a:r>
          </a:p>
        </p:txBody>
      </p:sp>
    </p:spTree>
    <p:extLst>
      <p:ext uri="{BB962C8B-B14F-4D97-AF65-F5344CB8AC3E}">
        <p14:creationId xmlns:p14="http://schemas.microsoft.com/office/powerpoint/2010/main" val="3689109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41751-8580-4CBD-3C2E-1A32EB68ACF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EB14DCC-4978-041A-BDF3-36DC57B14CE3}"/>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33E0FA6E-670D-F815-9F1A-3EEF1B93EF0A}"/>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98325633-B0FE-9B73-4DEB-23C2F929D13E}"/>
              </a:ext>
            </a:extLst>
          </p:cNvPr>
          <p:cNvSpPr txBox="1">
            <a:spLocks/>
          </p:cNvSpPr>
          <p:nvPr/>
        </p:nvSpPr>
        <p:spPr>
          <a:xfrm>
            <a:off x="1794681" y="1352739"/>
            <a:ext cx="8229600" cy="1143000"/>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t>Data-level parallelism (DLP) </a:t>
            </a:r>
            <a:endParaRPr lang="en-US" dirty="0"/>
          </a:p>
        </p:txBody>
      </p:sp>
      <p:sp>
        <p:nvSpPr>
          <p:cNvPr id="3" name="Content Placeholder 2">
            <a:extLst>
              <a:ext uri="{FF2B5EF4-FFF2-40B4-BE49-F238E27FC236}">
                <a16:creationId xmlns:a16="http://schemas.microsoft.com/office/drawing/2014/main" id="{B9383715-BBD7-43EA-9AA7-CB15020D99B6}"/>
              </a:ext>
            </a:extLst>
          </p:cNvPr>
          <p:cNvSpPr txBox="1">
            <a:spLocks/>
          </p:cNvSpPr>
          <p:nvPr/>
        </p:nvSpPr>
        <p:spPr>
          <a:xfrm>
            <a:off x="1794681" y="2705478"/>
            <a:ext cx="8229600" cy="2895600"/>
          </a:xfrm>
          <a:prstGeom prst="rect">
            <a:avLst/>
          </a:prstGeom>
          <a:solidFill>
            <a:srgbClr val="92D050"/>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u="sng"/>
              <a:t>Data-level parallelism </a:t>
            </a:r>
            <a:r>
              <a:rPr lang="en-US"/>
              <a:t>(DLP) was made popular through SIMD (single instruction, multiple data) and vector machines using vector or array types of instructions. DLP requires even more hardware support and compiler assistance to work properly. Ever since the introduction of multicore processors and chip multiprocessors (CMPs), we have been exploring task-level parallelism (TLP).</a:t>
            </a:r>
            <a:endParaRPr lang="en-US" dirty="0"/>
          </a:p>
        </p:txBody>
      </p:sp>
    </p:spTree>
    <p:extLst>
      <p:ext uri="{BB962C8B-B14F-4D97-AF65-F5344CB8AC3E}">
        <p14:creationId xmlns:p14="http://schemas.microsoft.com/office/powerpoint/2010/main" val="36516466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5ECBB6-F94F-C7DB-B4AE-8382BEA9474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2A8BB78-37EF-2698-21A4-CB113AB8D710}"/>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6111133F-B461-5A5F-52DC-FEDF013AB1BE}"/>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873E9961-5BD8-E689-3790-3425F9E32268}"/>
              </a:ext>
            </a:extLst>
          </p:cNvPr>
          <p:cNvSpPr txBox="1">
            <a:spLocks/>
          </p:cNvSpPr>
          <p:nvPr/>
        </p:nvSpPr>
        <p:spPr>
          <a:xfrm>
            <a:off x="1981199" y="1352739"/>
            <a:ext cx="8229600" cy="884238"/>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t>Innovative Applications</a:t>
            </a:r>
            <a:endParaRPr lang="en-IN" dirty="0"/>
          </a:p>
        </p:txBody>
      </p:sp>
      <p:pic>
        <p:nvPicPr>
          <p:cNvPr id="3" name="Content Placeholder 5">
            <a:extLst>
              <a:ext uri="{FF2B5EF4-FFF2-40B4-BE49-F238E27FC236}">
                <a16:creationId xmlns:a16="http://schemas.microsoft.com/office/drawing/2014/main" id="{30B42E96-9B5E-AEED-2428-2B4565D62E5C}"/>
              </a:ext>
            </a:extLst>
          </p:cNvPr>
          <p:cNvPicPr>
            <a:picLocks noChangeAspect="1"/>
          </p:cNvPicPr>
          <p:nvPr/>
        </p:nvPicPr>
        <p:blipFill>
          <a:blip r:embed="rId4"/>
          <a:stretch>
            <a:fillRect/>
          </a:stretch>
        </p:blipFill>
        <p:spPr>
          <a:xfrm>
            <a:off x="1981199" y="2144643"/>
            <a:ext cx="8229600" cy="3719218"/>
          </a:xfrm>
          <a:prstGeom prst="rect">
            <a:avLst/>
          </a:prstGeom>
        </p:spPr>
      </p:pic>
    </p:spTree>
    <p:extLst>
      <p:ext uri="{BB962C8B-B14F-4D97-AF65-F5344CB8AC3E}">
        <p14:creationId xmlns:p14="http://schemas.microsoft.com/office/powerpoint/2010/main" val="4387249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10CE5-FC9C-EE5B-A4E3-3BFCB8E72EB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5BD7253-F0E6-37B2-44D5-E0036FD121A6}"/>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820E235B-957F-8E02-74E0-2BCDC637782B}"/>
              </a:ext>
            </a:extLst>
          </p:cNvPr>
          <p:cNvPicPr>
            <a:picLocks noChangeAspect="1"/>
          </p:cNvPicPr>
          <p:nvPr/>
        </p:nvPicPr>
        <p:blipFill>
          <a:blip r:embed="rId3"/>
          <a:stretch>
            <a:fillRect/>
          </a:stretch>
        </p:blipFill>
        <p:spPr>
          <a:xfrm>
            <a:off x="0" y="6139661"/>
            <a:ext cx="12191999" cy="736125"/>
          </a:xfrm>
          <a:prstGeom prst="rect">
            <a:avLst/>
          </a:prstGeom>
        </p:spPr>
      </p:pic>
      <p:pic>
        <p:nvPicPr>
          <p:cNvPr id="2" name="Content Placeholder 6">
            <a:extLst>
              <a:ext uri="{FF2B5EF4-FFF2-40B4-BE49-F238E27FC236}">
                <a16:creationId xmlns:a16="http://schemas.microsoft.com/office/drawing/2014/main" id="{E6459555-9AD5-4CC1-84B2-94C2F10A4F64}"/>
              </a:ext>
            </a:extLst>
          </p:cNvPr>
          <p:cNvPicPr>
            <a:picLocks noChangeAspect="1"/>
          </p:cNvPicPr>
          <p:nvPr/>
        </p:nvPicPr>
        <p:blipFill>
          <a:blip r:embed="rId4"/>
          <a:stretch>
            <a:fillRect/>
          </a:stretch>
        </p:blipFill>
        <p:spPr>
          <a:xfrm>
            <a:off x="1486469" y="1509215"/>
            <a:ext cx="8610600" cy="4495800"/>
          </a:xfrm>
          <a:prstGeom prst="rect">
            <a:avLst/>
          </a:prstGeom>
        </p:spPr>
      </p:pic>
    </p:spTree>
    <p:extLst>
      <p:ext uri="{BB962C8B-B14F-4D97-AF65-F5344CB8AC3E}">
        <p14:creationId xmlns:p14="http://schemas.microsoft.com/office/powerpoint/2010/main" val="1908773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D741D-FBCC-4125-8EAC-90C79A38AEE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0516B1D6-A659-C68D-3DF6-0697E3C14E30}"/>
              </a:ext>
            </a:extLst>
          </p:cNvPr>
          <p:cNvPicPr>
            <a:picLocks noChangeAspect="1"/>
          </p:cNvPicPr>
          <p:nvPr/>
        </p:nvPicPr>
        <p:blipFill>
          <a:blip r:embed="rId2"/>
          <a:stretch>
            <a:fillRect/>
          </a:stretch>
        </p:blipFill>
        <p:spPr>
          <a:xfrm>
            <a:off x="0" y="-72420"/>
            <a:ext cx="12192000" cy="1352739"/>
          </a:xfrm>
          <a:prstGeom prst="rect">
            <a:avLst/>
          </a:prstGeom>
        </p:spPr>
      </p:pic>
      <p:pic>
        <p:nvPicPr>
          <p:cNvPr id="9" name="Picture 8">
            <a:extLst>
              <a:ext uri="{FF2B5EF4-FFF2-40B4-BE49-F238E27FC236}">
                <a16:creationId xmlns:a16="http://schemas.microsoft.com/office/drawing/2014/main" id="{B614FF3C-1071-CD51-4439-40C2C3068CCF}"/>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135CFBCB-B81E-B7AC-BEB7-DD83DE85C5BE}"/>
              </a:ext>
            </a:extLst>
          </p:cNvPr>
          <p:cNvSpPr txBox="1">
            <a:spLocks/>
          </p:cNvSpPr>
          <p:nvPr/>
        </p:nvSpPr>
        <p:spPr>
          <a:xfrm>
            <a:off x="1767385" y="1427328"/>
            <a:ext cx="8229600" cy="579438"/>
          </a:xfrm>
          <a:prstGeom prst="rect">
            <a:avLst/>
          </a:prstGeom>
        </p:spPr>
        <p:txBody>
          <a:bodyPr vert="horz" lIns="91440" tIns="45720" rIns="91440" bIns="45720" rtlCol="0" anchor="b">
            <a:normAutofit fontScale="6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The Trend toward Utility Computing</a:t>
            </a:r>
            <a:endParaRPr lang="en-IN" dirty="0"/>
          </a:p>
        </p:txBody>
      </p:sp>
      <p:pic>
        <p:nvPicPr>
          <p:cNvPr id="3" name="Content Placeholder 5">
            <a:extLst>
              <a:ext uri="{FF2B5EF4-FFF2-40B4-BE49-F238E27FC236}">
                <a16:creationId xmlns:a16="http://schemas.microsoft.com/office/drawing/2014/main" id="{C8A46A4A-F471-A69A-3EFF-5303B2036AD3}"/>
              </a:ext>
            </a:extLst>
          </p:cNvPr>
          <p:cNvPicPr>
            <a:picLocks noChangeAspect="1"/>
          </p:cNvPicPr>
          <p:nvPr/>
        </p:nvPicPr>
        <p:blipFill>
          <a:blip r:embed="rId4"/>
          <a:stretch>
            <a:fillRect/>
          </a:stretch>
        </p:blipFill>
        <p:spPr>
          <a:xfrm>
            <a:off x="1767385" y="2045909"/>
            <a:ext cx="8229600" cy="4107945"/>
          </a:xfrm>
          <a:prstGeom prst="rect">
            <a:avLst/>
          </a:prstGeom>
        </p:spPr>
      </p:pic>
    </p:spTree>
    <p:extLst>
      <p:ext uri="{BB962C8B-B14F-4D97-AF65-F5344CB8AC3E}">
        <p14:creationId xmlns:p14="http://schemas.microsoft.com/office/powerpoint/2010/main" val="39882641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7DB22-5947-616D-D9A8-020E570680E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CCDE2DE-5196-EBEC-B8FC-3671AAB7A1B6}"/>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45EA0B98-4258-807E-63CB-85ED1D9DD03F}"/>
              </a:ext>
            </a:extLst>
          </p:cNvPr>
          <p:cNvPicPr>
            <a:picLocks noChangeAspect="1"/>
          </p:cNvPicPr>
          <p:nvPr/>
        </p:nvPicPr>
        <p:blipFill>
          <a:blip r:embed="rId3"/>
          <a:stretch>
            <a:fillRect/>
          </a:stretch>
        </p:blipFill>
        <p:spPr>
          <a:xfrm>
            <a:off x="0" y="6139661"/>
            <a:ext cx="12191999" cy="736125"/>
          </a:xfrm>
          <a:prstGeom prst="rect">
            <a:avLst/>
          </a:prstGeom>
        </p:spPr>
      </p:pic>
      <p:sp>
        <p:nvSpPr>
          <p:cNvPr id="3" name="TextBox 2">
            <a:extLst>
              <a:ext uri="{FF2B5EF4-FFF2-40B4-BE49-F238E27FC236}">
                <a16:creationId xmlns:a16="http://schemas.microsoft.com/office/drawing/2014/main" id="{0234B9E2-4FFE-5907-3E9D-1277C91D6ECF}"/>
              </a:ext>
            </a:extLst>
          </p:cNvPr>
          <p:cNvSpPr txBox="1"/>
          <p:nvPr/>
        </p:nvSpPr>
        <p:spPr>
          <a:xfrm>
            <a:off x="5326038" y="1657782"/>
            <a:ext cx="1484195" cy="461665"/>
          </a:xfrm>
          <a:prstGeom prst="rect">
            <a:avLst/>
          </a:prstGeom>
          <a:noFill/>
        </p:spPr>
        <p:txBody>
          <a:bodyPr wrap="square">
            <a:spAutoFit/>
          </a:bodyPr>
          <a:lstStyle/>
          <a:p>
            <a:r>
              <a:rPr lang="en-US" sz="2400" dirty="0"/>
              <a:t>Module 1</a:t>
            </a:r>
            <a:endParaRPr lang="en-IN" sz="2400" dirty="0"/>
          </a:p>
        </p:txBody>
      </p:sp>
      <p:sp>
        <p:nvSpPr>
          <p:cNvPr id="4" name="Content Placeholder 2">
            <a:extLst>
              <a:ext uri="{FF2B5EF4-FFF2-40B4-BE49-F238E27FC236}">
                <a16:creationId xmlns:a16="http://schemas.microsoft.com/office/drawing/2014/main" id="{1933C689-0FAF-610B-AD78-C0D2D691C6D7}"/>
              </a:ext>
            </a:extLst>
          </p:cNvPr>
          <p:cNvSpPr txBox="1">
            <a:spLocks/>
          </p:cNvSpPr>
          <p:nvPr/>
        </p:nvSpPr>
        <p:spPr>
          <a:xfrm>
            <a:off x="1856095" y="2514600"/>
            <a:ext cx="9009228" cy="1828800"/>
          </a:xfrm>
          <a:prstGeom prst="rect">
            <a:avLst/>
          </a:prstGeom>
          <a:solidFill>
            <a:srgbClr val="FFC000"/>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2000"/>
              <a:t>Distributed System Models and Enabling Technologies: Scalable Computing Over the Internet, Technologies for Network Based Systems, System Models for Distributed and Cloud Computing, Software Environments for Distributed Systems and Clouds, Performance, Security and Energy Efficiency.</a:t>
            </a:r>
            <a:endParaRPr lang="en-US" sz="2000" dirty="0"/>
          </a:p>
        </p:txBody>
      </p:sp>
    </p:spTree>
    <p:extLst>
      <p:ext uri="{BB962C8B-B14F-4D97-AF65-F5344CB8AC3E}">
        <p14:creationId xmlns:p14="http://schemas.microsoft.com/office/powerpoint/2010/main" val="37946243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94505-D7AC-E65C-77A4-36CA60F310B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9B6EE3A-9A92-0B73-2B4F-AFAB343D5D16}"/>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4CA0A068-F681-D814-B5DB-A312481A4DF5}"/>
              </a:ext>
            </a:extLst>
          </p:cNvPr>
          <p:cNvPicPr>
            <a:picLocks noChangeAspect="1"/>
          </p:cNvPicPr>
          <p:nvPr/>
        </p:nvPicPr>
        <p:blipFill>
          <a:blip r:embed="rId3"/>
          <a:stretch>
            <a:fillRect/>
          </a:stretch>
        </p:blipFill>
        <p:spPr>
          <a:xfrm>
            <a:off x="0" y="6139661"/>
            <a:ext cx="12191999" cy="736125"/>
          </a:xfrm>
          <a:prstGeom prst="rect">
            <a:avLst/>
          </a:prstGeom>
        </p:spPr>
      </p:pic>
      <p:pic>
        <p:nvPicPr>
          <p:cNvPr id="2" name="Content Placeholder 5">
            <a:extLst>
              <a:ext uri="{FF2B5EF4-FFF2-40B4-BE49-F238E27FC236}">
                <a16:creationId xmlns:a16="http://schemas.microsoft.com/office/drawing/2014/main" id="{174DDA47-741E-2012-2D6A-08E74A6044DB}"/>
              </a:ext>
            </a:extLst>
          </p:cNvPr>
          <p:cNvPicPr>
            <a:picLocks noChangeAspect="1"/>
          </p:cNvPicPr>
          <p:nvPr/>
        </p:nvPicPr>
        <p:blipFill>
          <a:blip r:embed="rId4"/>
          <a:stretch>
            <a:fillRect/>
          </a:stretch>
        </p:blipFill>
        <p:spPr>
          <a:xfrm>
            <a:off x="1981199" y="1580757"/>
            <a:ext cx="8229600" cy="4470584"/>
          </a:xfrm>
          <a:prstGeom prst="rect">
            <a:avLst/>
          </a:prstGeom>
        </p:spPr>
      </p:pic>
    </p:spTree>
    <p:extLst>
      <p:ext uri="{BB962C8B-B14F-4D97-AF65-F5344CB8AC3E}">
        <p14:creationId xmlns:p14="http://schemas.microsoft.com/office/powerpoint/2010/main" val="32599649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0086C-DEF3-F628-3A3C-F3F2E8C646C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0FD10733-726C-1A97-4CAA-68B5D1245D86}"/>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4B8CD5D6-BF31-FB34-3B18-C3D8973B0F09}"/>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660CAE86-0EA2-6AF5-A69B-24C1EDD18648}"/>
              </a:ext>
            </a:extLst>
          </p:cNvPr>
          <p:cNvSpPr txBox="1">
            <a:spLocks/>
          </p:cNvSpPr>
          <p:nvPr/>
        </p:nvSpPr>
        <p:spPr>
          <a:xfrm>
            <a:off x="2086970" y="1481920"/>
            <a:ext cx="8229600" cy="533400"/>
          </a:xfrm>
          <a:prstGeom prst="rect">
            <a:avLst/>
          </a:prstGeom>
        </p:spPr>
        <p:txBody>
          <a:bodyPr vert="horz" lIns="91440" tIns="45720" rIns="91440" bIns="45720" rtlCol="0"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t>The Hype Cycle of New Technologies</a:t>
            </a:r>
            <a:endParaRPr lang="en-IN" dirty="0"/>
          </a:p>
        </p:txBody>
      </p:sp>
      <p:pic>
        <p:nvPicPr>
          <p:cNvPr id="3" name="Content Placeholder 5">
            <a:extLst>
              <a:ext uri="{FF2B5EF4-FFF2-40B4-BE49-F238E27FC236}">
                <a16:creationId xmlns:a16="http://schemas.microsoft.com/office/drawing/2014/main" id="{39DFCA17-1E94-53FB-7EE7-6EE6D5257D9B}"/>
              </a:ext>
            </a:extLst>
          </p:cNvPr>
          <p:cNvPicPr>
            <a:picLocks noChangeAspect="1"/>
          </p:cNvPicPr>
          <p:nvPr/>
        </p:nvPicPr>
        <p:blipFill>
          <a:blip r:embed="rId4"/>
          <a:stretch>
            <a:fillRect/>
          </a:stretch>
        </p:blipFill>
        <p:spPr>
          <a:xfrm>
            <a:off x="1241946" y="2015320"/>
            <a:ext cx="9867332" cy="4124341"/>
          </a:xfrm>
          <a:prstGeom prst="rect">
            <a:avLst/>
          </a:prstGeom>
        </p:spPr>
      </p:pic>
    </p:spTree>
    <p:extLst>
      <p:ext uri="{BB962C8B-B14F-4D97-AF65-F5344CB8AC3E}">
        <p14:creationId xmlns:p14="http://schemas.microsoft.com/office/powerpoint/2010/main" val="22791981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BEC21-9A5A-9256-D3E5-A764845E165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4E4B3AA-477B-7C9A-C124-04B69BE3054E}"/>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2F7C72D5-9D19-9F86-34BD-5520983B2C74}"/>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Content Placeholder 2">
            <a:extLst>
              <a:ext uri="{FF2B5EF4-FFF2-40B4-BE49-F238E27FC236}">
                <a16:creationId xmlns:a16="http://schemas.microsoft.com/office/drawing/2014/main" id="{F6223F30-9799-669C-E3E2-E73DF9D35012}"/>
              </a:ext>
            </a:extLst>
          </p:cNvPr>
          <p:cNvSpPr txBox="1">
            <a:spLocks/>
          </p:cNvSpPr>
          <p:nvPr/>
        </p:nvSpPr>
        <p:spPr>
          <a:xfrm>
            <a:off x="2394045" y="2187055"/>
            <a:ext cx="7403910" cy="287626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t>Next, we discuss two important Internet Development trends:</a:t>
            </a:r>
          </a:p>
          <a:p>
            <a:pPr lvl="1"/>
            <a:r>
              <a:rPr lang="en-IN"/>
              <a:t>The Internet of Things</a:t>
            </a:r>
          </a:p>
          <a:p>
            <a:pPr lvl="1"/>
            <a:r>
              <a:rPr lang="en-IN"/>
              <a:t>Cyber-physical systems</a:t>
            </a:r>
          </a:p>
          <a:p>
            <a:r>
              <a:rPr lang="en-IN"/>
              <a:t>These evolutionary trends emphasize the extension of the Internet to every day objects. </a:t>
            </a:r>
            <a:endParaRPr lang="en-IN" dirty="0"/>
          </a:p>
        </p:txBody>
      </p:sp>
    </p:spTree>
    <p:extLst>
      <p:ext uri="{BB962C8B-B14F-4D97-AF65-F5344CB8AC3E}">
        <p14:creationId xmlns:p14="http://schemas.microsoft.com/office/powerpoint/2010/main" val="28289642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570EA-8B55-5ECD-234E-945D28AFF0D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18C6F4A-693D-CA63-45EB-FAC4CDEFFAE7}"/>
              </a:ext>
            </a:extLst>
          </p:cNvPr>
          <p:cNvPicPr>
            <a:picLocks noChangeAspect="1"/>
          </p:cNvPicPr>
          <p:nvPr/>
        </p:nvPicPr>
        <p:blipFill>
          <a:blip r:embed="rId2"/>
          <a:stretch>
            <a:fillRect/>
          </a:stretch>
        </p:blipFill>
        <p:spPr>
          <a:xfrm>
            <a:off x="-1" y="-109182"/>
            <a:ext cx="12192000" cy="1352739"/>
          </a:xfrm>
          <a:prstGeom prst="rect">
            <a:avLst/>
          </a:prstGeom>
        </p:spPr>
      </p:pic>
      <p:pic>
        <p:nvPicPr>
          <p:cNvPr id="9" name="Picture 8">
            <a:extLst>
              <a:ext uri="{FF2B5EF4-FFF2-40B4-BE49-F238E27FC236}">
                <a16:creationId xmlns:a16="http://schemas.microsoft.com/office/drawing/2014/main" id="{BEA25A1E-2775-EF76-96D0-C710E56850D9}"/>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5695FF08-C887-CA93-79F9-EBDB8A54ECF6}"/>
              </a:ext>
            </a:extLst>
          </p:cNvPr>
          <p:cNvSpPr txBox="1">
            <a:spLocks/>
          </p:cNvSpPr>
          <p:nvPr/>
        </p:nvSpPr>
        <p:spPr>
          <a:xfrm>
            <a:off x="1835624" y="1372513"/>
            <a:ext cx="8229600" cy="609600"/>
          </a:xfrm>
          <a:prstGeom prst="rect">
            <a:avLst/>
          </a:prstGeom>
        </p:spPr>
        <p:txBody>
          <a:bodyPr vert="horz" lIns="91440" tIns="45720" rIns="91440" bIns="45720" rtlCol="0" anchor="b">
            <a:normAutofit fontScale="7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The Internet of Things</a:t>
            </a:r>
            <a:endParaRPr lang="en-IN" dirty="0"/>
          </a:p>
        </p:txBody>
      </p:sp>
      <p:sp>
        <p:nvSpPr>
          <p:cNvPr id="3" name="Content Placeholder 2">
            <a:extLst>
              <a:ext uri="{FF2B5EF4-FFF2-40B4-BE49-F238E27FC236}">
                <a16:creationId xmlns:a16="http://schemas.microsoft.com/office/drawing/2014/main" id="{6F89C9BA-4EBC-AD5C-EFF4-4F53D8D540E8}"/>
              </a:ext>
            </a:extLst>
          </p:cNvPr>
          <p:cNvSpPr txBox="1">
            <a:spLocks/>
          </p:cNvSpPr>
          <p:nvPr/>
        </p:nvSpPr>
        <p:spPr>
          <a:xfrm>
            <a:off x="1835624" y="2147678"/>
            <a:ext cx="8229600" cy="3696862"/>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solidFill>
                  <a:srgbClr val="000000"/>
                </a:solidFill>
                <a:latin typeface="Roboto" panose="02000000000000000000" pitchFamily="2" charset="0"/>
                <a:ea typeface="Roboto" panose="02000000000000000000" pitchFamily="2" charset="0"/>
                <a:cs typeface="Roboto" panose="02000000000000000000" pitchFamily="2" charset="0"/>
              </a:rPr>
              <a:t>IoT</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extends</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the</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Internet</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to</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everyday</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objects,</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interconnecting</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devices,</a:t>
            </a:r>
            <a:r>
              <a:rPr lang="en-US" spc="-7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tools,</a:t>
            </a:r>
            <a:r>
              <a:rPr lang="en-US" spc="-5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and computers via sensors, RFID, and GPS.</a:t>
            </a:r>
            <a:endParaRPr lang="en-IN">
              <a:latin typeface="Roboto" panose="02000000000000000000" pitchFamily="2" charset="0"/>
              <a:ea typeface="Roboto" panose="02000000000000000000" pitchFamily="2" charset="0"/>
              <a:cs typeface="Roboto" panose="02000000000000000000" pitchFamily="2" charset="0"/>
            </a:endParaRPr>
          </a:p>
          <a:p>
            <a:r>
              <a:rPr lang="en-US" b="1">
                <a:solidFill>
                  <a:srgbClr val="000000"/>
                </a:solidFill>
                <a:latin typeface="Roboto" panose="02000000000000000000" pitchFamily="2" charset="0"/>
                <a:ea typeface="Roboto" panose="02000000000000000000" pitchFamily="2" charset="0"/>
                <a:cs typeface="Roboto" panose="02000000000000000000" pitchFamily="2" charset="0"/>
              </a:rPr>
              <a:t>History</a:t>
            </a:r>
            <a:r>
              <a:rPr lang="en-US">
                <a:solidFill>
                  <a:srgbClr val="000000"/>
                </a:solidFill>
                <a:latin typeface="Roboto" panose="02000000000000000000" pitchFamily="2" charset="0"/>
                <a:ea typeface="Roboto" panose="02000000000000000000" pitchFamily="2" charset="0"/>
                <a:cs typeface="Roboto" panose="02000000000000000000" pitchFamily="2" charset="0"/>
              </a:rPr>
              <a:t>:</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Introduced</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in</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b="1">
                <a:solidFill>
                  <a:srgbClr val="000000"/>
                </a:solidFill>
                <a:latin typeface="Roboto" panose="02000000000000000000" pitchFamily="2" charset="0"/>
                <a:ea typeface="Roboto" panose="02000000000000000000" pitchFamily="2" charset="0"/>
                <a:cs typeface="Roboto" panose="02000000000000000000" pitchFamily="2" charset="0"/>
              </a:rPr>
              <a:t>1999</a:t>
            </a:r>
            <a:r>
              <a:rPr lang="en-US" b="1"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b="1">
                <a:solidFill>
                  <a:srgbClr val="000000"/>
                </a:solidFill>
                <a:latin typeface="Roboto" panose="02000000000000000000" pitchFamily="2" charset="0"/>
                <a:ea typeface="Roboto" panose="02000000000000000000" pitchFamily="2" charset="0"/>
                <a:cs typeface="Roboto" panose="02000000000000000000" pitchFamily="2" charset="0"/>
              </a:rPr>
              <a:t>at</a:t>
            </a:r>
            <a:r>
              <a:rPr lang="en-US" b="1"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b="1">
                <a:solidFill>
                  <a:srgbClr val="000000"/>
                </a:solidFill>
                <a:latin typeface="Roboto" panose="02000000000000000000" pitchFamily="2" charset="0"/>
                <a:ea typeface="Roboto" panose="02000000000000000000" pitchFamily="2" charset="0"/>
                <a:cs typeface="Roboto" panose="02000000000000000000" pitchFamily="2" charset="0"/>
              </a:rPr>
              <a:t>MIT</a:t>
            </a:r>
            <a:r>
              <a:rPr lang="en-US">
                <a:solidFill>
                  <a:srgbClr val="000000"/>
                </a:solidFill>
                <a:latin typeface="Roboto" panose="02000000000000000000" pitchFamily="2" charset="0"/>
                <a:ea typeface="Roboto" panose="02000000000000000000" pitchFamily="2" charset="0"/>
                <a:cs typeface="Roboto" panose="02000000000000000000" pitchFamily="2" charset="0"/>
              </a:rPr>
              <a:t>,</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IoT</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enables</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communication</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between</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objects</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and </a:t>
            </a:r>
            <a:r>
              <a:rPr lang="en-US" spc="-10">
                <a:solidFill>
                  <a:srgbClr val="000000"/>
                </a:solidFill>
                <a:latin typeface="Roboto" panose="02000000000000000000" pitchFamily="2" charset="0"/>
                <a:ea typeface="Roboto" panose="02000000000000000000" pitchFamily="2" charset="0"/>
                <a:cs typeface="Roboto" panose="02000000000000000000" pitchFamily="2" charset="0"/>
              </a:rPr>
              <a:t>people.</a:t>
            </a:r>
            <a:endParaRPr lang="en-IN">
              <a:latin typeface="Roboto" panose="02000000000000000000" pitchFamily="2" charset="0"/>
              <a:ea typeface="Roboto" panose="02000000000000000000" pitchFamily="2" charset="0"/>
              <a:cs typeface="Roboto" panose="02000000000000000000" pitchFamily="2" charset="0"/>
            </a:endParaRPr>
          </a:p>
          <a:p>
            <a:r>
              <a:rPr lang="en-US" b="1">
                <a:solidFill>
                  <a:srgbClr val="000000"/>
                </a:solidFill>
                <a:latin typeface="Roboto" panose="02000000000000000000" pitchFamily="2" charset="0"/>
                <a:ea typeface="Roboto" panose="02000000000000000000" pitchFamily="2" charset="0"/>
                <a:cs typeface="Roboto" panose="02000000000000000000" pitchFamily="2" charset="0"/>
              </a:rPr>
              <a:t>IPv6</a:t>
            </a:r>
            <a:r>
              <a:rPr lang="en-US" b="1"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b="1">
                <a:solidFill>
                  <a:srgbClr val="000000"/>
                </a:solidFill>
                <a:latin typeface="Roboto" panose="02000000000000000000" pitchFamily="2" charset="0"/>
                <a:ea typeface="Roboto" panose="02000000000000000000" pitchFamily="2" charset="0"/>
                <a:cs typeface="Roboto" panose="02000000000000000000" pitchFamily="2" charset="0"/>
              </a:rPr>
              <a:t>Impact</a:t>
            </a:r>
            <a:r>
              <a:rPr lang="en-US">
                <a:solidFill>
                  <a:srgbClr val="000000"/>
                </a:solidFill>
                <a:latin typeface="Roboto" panose="02000000000000000000" pitchFamily="2" charset="0"/>
                <a:ea typeface="Roboto" panose="02000000000000000000" pitchFamily="2" charset="0"/>
                <a:cs typeface="Roboto" panose="02000000000000000000" pitchFamily="2" charset="0"/>
              </a:rPr>
              <a:t>:</a:t>
            </a:r>
            <a:r>
              <a:rPr lang="en-US" spc="-7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With</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b="1">
                <a:solidFill>
                  <a:srgbClr val="000000"/>
                </a:solidFill>
                <a:latin typeface="Roboto" panose="02000000000000000000" pitchFamily="2" charset="0"/>
                <a:ea typeface="Roboto" panose="02000000000000000000" pitchFamily="2" charset="0"/>
                <a:cs typeface="Roboto" panose="02000000000000000000" pitchFamily="2" charset="0"/>
              </a:rPr>
              <a:t>2¹²</a:t>
            </a:r>
            <a:r>
              <a:rPr lang="en-US" b="1">
                <a:solidFill>
                  <a:srgbClr val="000000"/>
                </a:solidFill>
                <a:latin typeface="Times New Roman" panose="02020603050405020304" pitchFamily="18" charset="0"/>
                <a:ea typeface="Roboto" panose="02000000000000000000" pitchFamily="2" charset="0"/>
                <a:cs typeface="Roboto" panose="02000000000000000000" pitchFamily="2" charset="0"/>
              </a:rPr>
              <a:t>⁸</a:t>
            </a:r>
            <a:r>
              <a:rPr lang="en-US" b="1" spc="-75">
                <a:solidFill>
                  <a:srgbClr val="000000"/>
                </a:solidFill>
                <a:latin typeface="Times New Roman" panose="02020603050405020304" pitchFamily="18" charset="0"/>
                <a:ea typeface="Roboto" panose="02000000000000000000" pitchFamily="2" charset="0"/>
                <a:cs typeface="Roboto" panose="02000000000000000000" pitchFamily="2" charset="0"/>
              </a:rPr>
              <a:t> </a:t>
            </a:r>
            <a:r>
              <a:rPr lang="en-US" b="1">
                <a:solidFill>
                  <a:srgbClr val="000000"/>
                </a:solidFill>
                <a:latin typeface="Roboto" panose="02000000000000000000" pitchFamily="2" charset="0"/>
                <a:ea typeface="Roboto" panose="02000000000000000000" pitchFamily="2" charset="0"/>
                <a:cs typeface="Roboto" panose="02000000000000000000" pitchFamily="2" charset="0"/>
              </a:rPr>
              <a:t>IP</a:t>
            </a:r>
            <a:r>
              <a:rPr lang="en-US" b="1"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b="1">
                <a:solidFill>
                  <a:srgbClr val="000000"/>
                </a:solidFill>
                <a:latin typeface="Roboto" panose="02000000000000000000" pitchFamily="2" charset="0"/>
                <a:ea typeface="Roboto" panose="02000000000000000000" pitchFamily="2" charset="0"/>
                <a:cs typeface="Roboto" panose="02000000000000000000" pitchFamily="2" charset="0"/>
              </a:rPr>
              <a:t>addresses</a:t>
            </a:r>
            <a:r>
              <a:rPr lang="en-US">
                <a:solidFill>
                  <a:srgbClr val="000000"/>
                </a:solidFill>
                <a:latin typeface="Roboto" panose="02000000000000000000" pitchFamily="2" charset="0"/>
                <a:ea typeface="Roboto" panose="02000000000000000000" pitchFamily="2" charset="0"/>
                <a:cs typeface="Roboto" panose="02000000000000000000" pitchFamily="2" charset="0"/>
              </a:rPr>
              <a:t>,</a:t>
            </a:r>
            <a:r>
              <a:rPr lang="en-US" spc="-6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IoT</a:t>
            </a:r>
            <a:r>
              <a:rPr lang="en-US" spc="-7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can</a:t>
            </a:r>
            <a:r>
              <a:rPr lang="en-US" spc="-7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assign</a:t>
            </a:r>
            <a:r>
              <a:rPr lang="en-US" spc="-7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unique</a:t>
            </a:r>
            <a:r>
              <a:rPr lang="en-US" spc="-6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addresses</a:t>
            </a:r>
            <a:r>
              <a:rPr lang="en-US" spc="-6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to</a:t>
            </a:r>
            <a:r>
              <a:rPr lang="en-US" spc="-7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all</a:t>
            </a:r>
            <a:r>
              <a:rPr lang="en-US" spc="-7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objects, tracking</a:t>
            </a:r>
            <a:r>
              <a:rPr lang="en-US" spc="-1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up</a:t>
            </a:r>
            <a:r>
              <a:rPr lang="en-US" spc="-1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a:solidFill>
                  <a:srgbClr val="000000"/>
                </a:solidFill>
                <a:latin typeface="Roboto" panose="02000000000000000000" pitchFamily="2" charset="0"/>
                <a:ea typeface="Roboto" panose="02000000000000000000" pitchFamily="2" charset="0"/>
                <a:cs typeface="Roboto" panose="02000000000000000000" pitchFamily="2" charset="0"/>
              </a:rPr>
              <a:t>to</a:t>
            </a:r>
            <a:r>
              <a:rPr lang="en-US" spc="-1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b="1">
                <a:solidFill>
                  <a:srgbClr val="000000"/>
                </a:solidFill>
                <a:latin typeface="Roboto" panose="02000000000000000000" pitchFamily="2" charset="0"/>
                <a:ea typeface="Roboto" panose="02000000000000000000" pitchFamily="2" charset="0"/>
                <a:cs typeface="Roboto" panose="02000000000000000000" pitchFamily="2" charset="0"/>
              </a:rPr>
              <a:t>100</a:t>
            </a:r>
            <a:r>
              <a:rPr lang="en-US" b="1" spc="-2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b="1">
                <a:solidFill>
                  <a:srgbClr val="000000"/>
                </a:solidFill>
                <a:latin typeface="Roboto" panose="02000000000000000000" pitchFamily="2" charset="0"/>
                <a:ea typeface="Roboto" panose="02000000000000000000" pitchFamily="2" charset="0"/>
                <a:cs typeface="Roboto" panose="02000000000000000000" pitchFamily="2" charset="0"/>
              </a:rPr>
              <a:t>trillion</a:t>
            </a:r>
            <a:r>
              <a:rPr lang="en-US" b="1" spc="-2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b="1">
                <a:solidFill>
                  <a:srgbClr val="000000"/>
                </a:solidFill>
                <a:latin typeface="Roboto" panose="02000000000000000000" pitchFamily="2" charset="0"/>
                <a:ea typeface="Roboto" panose="02000000000000000000" pitchFamily="2" charset="0"/>
                <a:cs typeface="Roboto" panose="02000000000000000000" pitchFamily="2" charset="0"/>
              </a:rPr>
              <a:t>static</a:t>
            </a:r>
            <a:r>
              <a:rPr lang="en-US" b="1" spc="-2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b="1">
                <a:solidFill>
                  <a:srgbClr val="000000"/>
                </a:solidFill>
                <a:latin typeface="Roboto" panose="02000000000000000000" pitchFamily="2" charset="0"/>
                <a:ea typeface="Roboto" panose="02000000000000000000" pitchFamily="2" charset="0"/>
                <a:cs typeface="Roboto" panose="02000000000000000000" pitchFamily="2" charset="0"/>
              </a:rPr>
              <a:t>or</a:t>
            </a:r>
            <a:r>
              <a:rPr lang="en-US" b="1" spc="-1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b="1">
                <a:solidFill>
                  <a:srgbClr val="000000"/>
                </a:solidFill>
                <a:latin typeface="Roboto" panose="02000000000000000000" pitchFamily="2" charset="0"/>
                <a:ea typeface="Roboto" panose="02000000000000000000" pitchFamily="2" charset="0"/>
                <a:cs typeface="Roboto" panose="02000000000000000000" pitchFamily="2" charset="0"/>
              </a:rPr>
              <a:t>moving</a:t>
            </a:r>
            <a:r>
              <a:rPr lang="en-US" b="1" spc="-2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b="1">
                <a:solidFill>
                  <a:srgbClr val="000000"/>
                </a:solidFill>
                <a:latin typeface="Roboto" panose="02000000000000000000" pitchFamily="2" charset="0"/>
                <a:ea typeface="Roboto" panose="02000000000000000000" pitchFamily="2" charset="0"/>
                <a:cs typeface="Roboto" panose="02000000000000000000" pitchFamily="2" charset="0"/>
              </a:rPr>
              <a:t>objects</a:t>
            </a:r>
            <a:r>
              <a:rPr lang="en-US">
                <a:solidFill>
                  <a:srgbClr val="000000"/>
                </a:solidFill>
                <a:latin typeface="Roboto" panose="02000000000000000000" pitchFamily="2" charset="0"/>
                <a:ea typeface="Roboto" panose="02000000000000000000" pitchFamily="2" charset="0"/>
                <a:cs typeface="Roboto" panose="02000000000000000000" pitchFamily="2" charset="0"/>
              </a:rPr>
              <a:t>.</a:t>
            </a:r>
            <a:endParaRPr lang="en-IN">
              <a:latin typeface="Roboto" panose="02000000000000000000" pitchFamily="2" charset="0"/>
              <a:ea typeface="Roboto" panose="02000000000000000000" pitchFamily="2" charset="0"/>
              <a:cs typeface="Roboto" panose="02000000000000000000" pitchFamily="2" charset="0"/>
            </a:endParaRPr>
          </a:p>
          <a:p>
            <a:pPr>
              <a:spcBef>
                <a:spcPts val="430"/>
              </a:spcBef>
            </a:pPr>
            <a:r>
              <a:rPr lang="en-US" b="1" kern="0" spc="-20">
                <a:solidFill>
                  <a:srgbClr val="000000"/>
                </a:solidFill>
                <a:latin typeface="Roboto" panose="02000000000000000000" pitchFamily="2" charset="0"/>
                <a:ea typeface="Roboto" panose="02000000000000000000" pitchFamily="2" charset="0"/>
                <a:cs typeface="Roboto" panose="02000000000000000000" pitchFamily="2" charset="0"/>
              </a:rPr>
              <a:t>Communication</a:t>
            </a:r>
            <a:r>
              <a:rPr lang="en-US" b="1" kern="0" spc="-5">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b="1" kern="0" spc="-10">
                <a:solidFill>
                  <a:srgbClr val="000000"/>
                </a:solidFill>
                <a:latin typeface="Roboto" panose="02000000000000000000" pitchFamily="2" charset="0"/>
                <a:ea typeface="Roboto" panose="02000000000000000000" pitchFamily="2" charset="0"/>
                <a:cs typeface="Roboto" panose="02000000000000000000" pitchFamily="2" charset="0"/>
              </a:rPr>
              <a:t>Models</a:t>
            </a:r>
            <a:r>
              <a:rPr lang="en-US" kern="0" spc="-10">
                <a:solidFill>
                  <a:srgbClr val="000000"/>
                </a:solidFill>
                <a:latin typeface="Roboto" panose="02000000000000000000" pitchFamily="2" charset="0"/>
                <a:ea typeface="Roboto" panose="02000000000000000000" pitchFamily="2" charset="0"/>
                <a:cs typeface="Roboto" panose="02000000000000000000" pitchFamily="2" charset="0"/>
              </a:rPr>
              <a:t>:</a:t>
            </a:r>
            <a:endParaRPr lang="en-IN" b="1" kern="0">
              <a:latin typeface="Roboto" panose="02000000000000000000" pitchFamily="2" charset="0"/>
              <a:ea typeface="Roboto" panose="02000000000000000000" pitchFamily="2" charset="0"/>
              <a:cs typeface="Roboto" panose="02000000000000000000" pitchFamily="2" charset="0"/>
            </a:endParaRPr>
          </a:p>
          <a:p>
            <a:pPr lvl="1" indent="-342900">
              <a:buSzPts val="1000"/>
              <a:buFont typeface="Courier New" panose="02070309020205020404" pitchFamily="49" charset="0"/>
              <a:buChar char="o"/>
              <a:tabLst>
                <a:tab pos="497840" algn="l"/>
              </a:tabLst>
            </a:pPr>
            <a:r>
              <a:rPr lang="en-US" sz="110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b="1" spc="-40">
                <a:solidFill>
                  <a:srgbClr val="000000"/>
                </a:solidFill>
                <a:latin typeface="Roboto" panose="02000000000000000000" pitchFamily="2" charset="0"/>
                <a:ea typeface="Courier New" panose="02070309020205020404" pitchFamily="49" charset="0"/>
                <a:cs typeface="Roboto" panose="02000000000000000000" pitchFamily="2" charset="0"/>
              </a:rPr>
              <a:t>H2H</a:t>
            </a:r>
            <a:r>
              <a:rPr lang="en-US" b="1" spc="-35">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pc="-40">
                <a:solidFill>
                  <a:srgbClr val="000000"/>
                </a:solidFill>
                <a:latin typeface="Roboto" panose="02000000000000000000" pitchFamily="2" charset="0"/>
                <a:ea typeface="Courier New" panose="02070309020205020404" pitchFamily="49" charset="0"/>
                <a:cs typeface="Roboto" panose="02000000000000000000" pitchFamily="2" charset="0"/>
              </a:rPr>
              <a:t>(Human-to-Human)</a:t>
            </a:r>
            <a:endParaRPr lang="en-IN">
              <a:latin typeface="Roboto" panose="02000000000000000000" pitchFamily="2" charset="0"/>
              <a:ea typeface="Courier New" panose="02070309020205020404" pitchFamily="49" charset="0"/>
              <a:cs typeface="Roboto" panose="02000000000000000000" pitchFamily="2" charset="0"/>
            </a:endParaRPr>
          </a:p>
          <a:p>
            <a:pPr lvl="1" indent="-342900">
              <a:spcBef>
                <a:spcPts val="720"/>
              </a:spcBef>
              <a:buSzPts val="1000"/>
              <a:buFont typeface="Courier New" panose="02070309020205020404" pitchFamily="49" charset="0"/>
              <a:buChar char="o"/>
              <a:tabLst>
                <a:tab pos="497840" algn="l"/>
              </a:tabLst>
            </a:pPr>
            <a:r>
              <a:rPr lang="en-US" b="1" spc="-40">
                <a:solidFill>
                  <a:srgbClr val="000000"/>
                </a:solidFill>
                <a:latin typeface="Roboto" panose="02000000000000000000" pitchFamily="2" charset="0"/>
                <a:ea typeface="Courier New" panose="02070309020205020404" pitchFamily="49" charset="0"/>
                <a:cs typeface="Roboto" panose="02000000000000000000" pitchFamily="2" charset="0"/>
              </a:rPr>
              <a:t>H2T</a:t>
            </a:r>
            <a:r>
              <a:rPr lang="en-US" b="1" spc="-1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pc="-40">
                <a:solidFill>
                  <a:srgbClr val="000000"/>
                </a:solidFill>
                <a:latin typeface="Roboto" panose="02000000000000000000" pitchFamily="2" charset="0"/>
                <a:ea typeface="Courier New" panose="02070309020205020404" pitchFamily="49" charset="0"/>
                <a:cs typeface="Roboto" panose="02000000000000000000" pitchFamily="2" charset="0"/>
              </a:rPr>
              <a:t>(Human-to-Thing)</a:t>
            </a:r>
          </a:p>
          <a:p>
            <a:pPr lvl="1">
              <a:spcBef>
                <a:spcPts val="720"/>
              </a:spcBef>
              <a:buSzPts val="1000"/>
              <a:buFont typeface="Courier New" panose="02070309020205020404" pitchFamily="49" charset="0"/>
              <a:buChar char="o"/>
              <a:tabLst>
                <a:tab pos="497840" algn="l"/>
              </a:tabLst>
            </a:pPr>
            <a:r>
              <a:rPr lang="en-US" b="1" spc="-40">
                <a:solidFill>
                  <a:srgbClr val="000000"/>
                </a:solidFill>
                <a:latin typeface="Roboto" panose="02000000000000000000" pitchFamily="2" charset="0"/>
                <a:cs typeface="Roboto" panose="02000000000000000000" pitchFamily="2" charset="0"/>
              </a:rPr>
              <a:t>T2T </a:t>
            </a:r>
            <a:r>
              <a:rPr lang="en-US" spc="-40">
                <a:solidFill>
                  <a:srgbClr val="000000"/>
                </a:solidFill>
                <a:latin typeface="Roboto" panose="02000000000000000000" pitchFamily="2" charset="0"/>
                <a:cs typeface="Roboto" panose="02000000000000000000" pitchFamily="2" charset="0"/>
              </a:rPr>
              <a:t>( Thing-to-Thing)</a:t>
            </a:r>
          </a:p>
          <a:p>
            <a:pPr>
              <a:spcBef>
                <a:spcPts val="720"/>
              </a:spcBef>
              <a:buSzPts val="1000"/>
              <a:buFont typeface="Courier New" panose="02070309020205020404" pitchFamily="49" charset="0"/>
              <a:buChar char="o"/>
              <a:tabLst>
                <a:tab pos="497840" algn="l"/>
              </a:tabLst>
            </a:pPr>
            <a:endParaRPr lang="en-IN" sz="2000" spc="-40">
              <a:solidFill>
                <a:srgbClr val="000000"/>
              </a:solidFill>
              <a:latin typeface="Roboto" panose="02000000000000000000" pitchFamily="2" charset="0"/>
              <a:cs typeface="Roboto" panose="02000000000000000000" pitchFamily="2" charset="0"/>
            </a:endParaRPr>
          </a:p>
          <a:p>
            <a:pPr lvl="1">
              <a:spcBef>
                <a:spcPts val="695"/>
              </a:spcBef>
            </a:pPr>
            <a:endParaRPr lang="en-IN" sz="1400" dirty="0">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7359086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629281-5620-9F01-46B1-7122653B504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302E9AD-F54F-5FAF-CF18-C5C991494847}"/>
              </a:ext>
            </a:extLst>
          </p:cNvPr>
          <p:cNvPicPr>
            <a:picLocks noChangeAspect="1"/>
          </p:cNvPicPr>
          <p:nvPr/>
        </p:nvPicPr>
        <p:blipFill>
          <a:blip r:embed="rId2"/>
          <a:stretch>
            <a:fillRect/>
          </a:stretch>
        </p:blipFill>
        <p:spPr>
          <a:xfrm>
            <a:off x="-95535" y="0"/>
            <a:ext cx="12192000" cy="1352739"/>
          </a:xfrm>
          <a:prstGeom prst="rect">
            <a:avLst/>
          </a:prstGeom>
        </p:spPr>
      </p:pic>
      <p:pic>
        <p:nvPicPr>
          <p:cNvPr id="9" name="Picture 8">
            <a:extLst>
              <a:ext uri="{FF2B5EF4-FFF2-40B4-BE49-F238E27FC236}">
                <a16:creationId xmlns:a16="http://schemas.microsoft.com/office/drawing/2014/main" id="{6071E9DC-45C8-7363-6B60-8CB8CE4CA91E}"/>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FBA75AB1-153A-CA6E-CF02-B9117EB4BC34}"/>
              </a:ext>
            </a:extLst>
          </p:cNvPr>
          <p:cNvSpPr txBox="1">
            <a:spLocks/>
          </p:cNvSpPr>
          <p:nvPr/>
        </p:nvSpPr>
        <p:spPr>
          <a:xfrm>
            <a:off x="1981199" y="1497651"/>
            <a:ext cx="8229600" cy="808038"/>
          </a:xfrm>
          <a:prstGeom prst="rect">
            <a:avLst/>
          </a:prstGeom>
        </p:spPr>
        <p:txBody>
          <a:bodyPr vert="horz" lIns="91440" tIns="45720" rIns="91440" bIns="45720" rtlCol="0" anchor="b">
            <a:normAutofit fontScale="9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The Internet of Things</a:t>
            </a:r>
            <a:endParaRPr lang="en-IN" dirty="0"/>
          </a:p>
        </p:txBody>
      </p:sp>
      <p:sp>
        <p:nvSpPr>
          <p:cNvPr id="3" name="Content Placeholder 2">
            <a:extLst>
              <a:ext uri="{FF2B5EF4-FFF2-40B4-BE49-F238E27FC236}">
                <a16:creationId xmlns:a16="http://schemas.microsoft.com/office/drawing/2014/main" id="{ACFB0698-7022-2603-D9DD-68EDFB76CB8F}"/>
              </a:ext>
            </a:extLst>
          </p:cNvPr>
          <p:cNvSpPr txBox="1">
            <a:spLocks/>
          </p:cNvSpPr>
          <p:nvPr/>
        </p:nvSpPr>
        <p:spPr>
          <a:xfrm>
            <a:off x="1289713" y="2636837"/>
            <a:ext cx="8229600" cy="422116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R="914400" algn="l">
              <a:lnSpc>
                <a:spcPct val="148000"/>
              </a:lnSpc>
              <a:spcBef>
                <a:spcPts val="720"/>
              </a:spcBef>
              <a:buSzPts val="1000"/>
              <a:buFont typeface="Courier New" panose="02070309020205020404" pitchFamily="49" charset="0"/>
              <a:buChar char="o"/>
              <a:tabLst>
                <a:tab pos="498475" algn="l"/>
              </a:tabLst>
            </a:pPr>
            <a:r>
              <a:rPr lang="en-US" sz="1800" b="1" spc="-10" dirty="0">
                <a:solidFill>
                  <a:srgbClr val="000000"/>
                </a:solidFill>
                <a:latin typeface="Roboto" panose="02000000000000000000" pitchFamily="2" charset="0"/>
                <a:ea typeface="Roboto" panose="02000000000000000000" pitchFamily="2" charset="0"/>
                <a:cs typeface="Roboto" panose="02000000000000000000" pitchFamily="2" charset="0"/>
              </a:rPr>
              <a:t>Development &amp; Challenges:</a:t>
            </a:r>
            <a:endParaRPr lang="en-IN" sz="1800" b="1" spc="-10" dirty="0">
              <a:solidFill>
                <a:srgbClr val="000000"/>
              </a:solidFill>
              <a:latin typeface="Roboto" panose="02000000000000000000" pitchFamily="2" charset="0"/>
              <a:ea typeface="Roboto" panose="02000000000000000000" pitchFamily="2" charset="0"/>
              <a:cs typeface="Roboto" panose="02000000000000000000" pitchFamily="2" charset="0"/>
            </a:endParaRPr>
          </a:p>
          <a:p>
            <a:pPr marR="914400" algn="l">
              <a:lnSpc>
                <a:spcPct val="148000"/>
              </a:lnSpc>
              <a:spcBef>
                <a:spcPts val="720"/>
              </a:spcBef>
              <a:buSzPts val="1000"/>
              <a:buFont typeface="Courier New" panose="02070309020205020404" pitchFamily="49" charset="0"/>
              <a:buChar char="o"/>
              <a:tabLst>
                <a:tab pos="498475" algn="l"/>
              </a:tabLst>
            </a:pPr>
            <a:r>
              <a:rPr lang="en-US" sz="1800" spc="-10" dirty="0">
                <a:solidFill>
                  <a:srgbClr val="000000"/>
                </a:solidFill>
                <a:latin typeface="Roboto" panose="02000000000000000000" pitchFamily="2" charset="0"/>
                <a:ea typeface="Roboto" panose="02000000000000000000" pitchFamily="2" charset="0"/>
                <a:cs typeface="Roboto" panose="02000000000000000000" pitchFamily="2" charset="0"/>
              </a:rPr>
              <a:t>IoT is in its early stages, mainly advancing in Asia and Europe.</a:t>
            </a:r>
            <a:endParaRPr lang="en-IN" sz="1800" spc="-10" dirty="0">
              <a:solidFill>
                <a:srgbClr val="000000"/>
              </a:solidFill>
              <a:latin typeface="Roboto" panose="02000000000000000000" pitchFamily="2" charset="0"/>
              <a:ea typeface="Roboto" panose="02000000000000000000" pitchFamily="2" charset="0"/>
              <a:cs typeface="Roboto" panose="02000000000000000000" pitchFamily="2" charset="0"/>
            </a:endParaRPr>
          </a:p>
          <a:p>
            <a:pPr marR="914400" algn="l">
              <a:lnSpc>
                <a:spcPct val="148000"/>
              </a:lnSpc>
              <a:spcBef>
                <a:spcPts val="720"/>
              </a:spcBef>
              <a:buSzPts val="1000"/>
              <a:buFont typeface="Courier New" panose="02070309020205020404" pitchFamily="49" charset="0"/>
              <a:buChar char="o"/>
              <a:tabLst>
                <a:tab pos="498475" algn="l"/>
              </a:tabLst>
            </a:pPr>
            <a:r>
              <a:rPr lang="en-US" sz="1800" spc="-10" dirty="0">
                <a:solidFill>
                  <a:srgbClr val="000000"/>
                </a:solidFill>
                <a:latin typeface="Roboto" panose="02000000000000000000" pitchFamily="2" charset="0"/>
                <a:ea typeface="Roboto" panose="02000000000000000000" pitchFamily="2" charset="0"/>
                <a:cs typeface="Roboto" panose="02000000000000000000" pitchFamily="2" charset="0"/>
              </a:rPr>
              <a:t>Cloud computing is expected to enhance efficiency, intelligence, and scalability in IoT interactions.</a:t>
            </a:r>
          </a:p>
          <a:p>
            <a:pPr marR="914400" algn="l">
              <a:lnSpc>
                <a:spcPct val="148000"/>
              </a:lnSpc>
              <a:spcBef>
                <a:spcPts val="720"/>
              </a:spcBef>
              <a:buSzPts val="1000"/>
              <a:buFont typeface="Courier New" panose="02070309020205020404" pitchFamily="49" charset="0"/>
              <a:buChar char="o"/>
              <a:tabLst>
                <a:tab pos="498475" algn="l"/>
              </a:tabLst>
            </a:pPr>
            <a:r>
              <a:rPr lang="en-US" sz="1800" b="1" spc="-10" dirty="0">
                <a:solidFill>
                  <a:srgbClr val="000000"/>
                </a:solidFill>
                <a:latin typeface="Roboto" panose="02000000000000000000" pitchFamily="2" charset="0"/>
                <a:ea typeface="Roboto" panose="02000000000000000000" pitchFamily="2" charset="0"/>
                <a:cs typeface="Roboto" panose="02000000000000000000" pitchFamily="2" charset="0"/>
              </a:rPr>
              <a:t>Smart</a:t>
            </a:r>
            <a:r>
              <a:rPr lang="en-US" sz="1800" b="1" spc="-50"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800" b="1" spc="-10" dirty="0">
                <a:solidFill>
                  <a:srgbClr val="000000"/>
                </a:solidFill>
                <a:latin typeface="Roboto" panose="02000000000000000000" pitchFamily="2" charset="0"/>
                <a:ea typeface="Roboto" panose="02000000000000000000" pitchFamily="2" charset="0"/>
                <a:cs typeface="Roboto" panose="02000000000000000000" pitchFamily="2" charset="0"/>
              </a:rPr>
              <a:t>Earth</a:t>
            </a:r>
            <a:r>
              <a:rPr lang="en-US" sz="1800" b="1" spc="-5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800" b="1" spc="-10" dirty="0">
                <a:solidFill>
                  <a:srgbClr val="000000"/>
                </a:solidFill>
                <a:latin typeface="Roboto" panose="02000000000000000000" pitchFamily="2" charset="0"/>
                <a:ea typeface="Roboto" panose="02000000000000000000" pitchFamily="2" charset="0"/>
                <a:cs typeface="Roboto" panose="02000000000000000000" pitchFamily="2" charset="0"/>
              </a:rPr>
              <a:t>Vision</a:t>
            </a:r>
            <a:r>
              <a:rPr lang="en-US" sz="1800" spc="-10" dirty="0">
                <a:solidFill>
                  <a:srgbClr val="000000"/>
                </a:solidFill>
                <a:latin typeface="Roboto" panose="02000000000000000000" pitchFamily="2" charset="0"/>
                <a:ea typeface="Roboto" panose="02000000000000000000" pitchFamily="2" charset="0"/>
                <a:cs typeface="Roboto" panose="02000000000000000000" pitchFamily="2" charset="0"/>
              </a:rPr>
              <a:t>:</a:t>
            </a:r>
            <a:r>
              <a:rPr lang="en-US" sz="1800" spc="-3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800" spc="-10" dirty="0">
                <a:solidFill>
                  <a:srgbClr val="000000"/>
                </a:solidFill>
                <a:latin typeface="Roboto" panose="02000000000000000000" pitchFamily="2" charset="0"/>
                <a:ea typeface="Roboto" panose="02000000000000000000" pitchFamily="2" charset="0"/>
                <a:cs typeface="Roboto" panose="02000000000000000000" pitchFamily="2" charset="0"/>
              </a:rPr>
              <a:t>IoT</a:t>
            </a:r>
            <a:r>
              <a:rPr lang="en-US" sz="1800" spc="-4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800" spc="-10" dirty="0">
                <a:solidFill>
                  <a:srgbClr val="000000"/>
                </a:solidFill>
                <a:latin typeface="Roboto" panose="02000000000000000000" pitchFamily="2" charset="0"/>
                <a:ea typeface="Roboto" panose="02000000000000000000" pitchFamily="2" charset="0"/>
                <a:cs typeface="Roboto" panose="02000000000000000000" pitchFamily="2" charset="0"/>
              </a:rPr>
              <a:t>aims</a:t>
            </a:r>
            <a:r>
              <a:rPr lang="en-US" sz="1800" spc="-30"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800" spc="-10" dirty="0">
                <a:solidFill>
                  <a:srgbClr val="000000"/>
                </a:solidFill>
                <a:latin typeface="Roboto" panose="02000000000000000000" pitchFamily="2" charset="0"/>
                <a:ea typeface="Roboto" panose="02000000000000000000" pitchFamily="2" charset="0"/>
                <a:cs typeface="Roboto" panose="02000000000000000000" pitchFamily="2" charset="0"/>
              </a:rPr>
              <a:t>to</a:t>
            </a:r>
            <a:r>
              <a:rPr lang="en-US" sz="1800" spc="-3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800" spc="-10" dirty="0">
                <a:solidFill>
                  <a:srgbClr val="000000"/>
                </a:solidFill>
                <a:latin typeface="Roboto" panose="02000000000000000000" pitchFamily="2" charset="0"/>
                <a:ea typeface="Roboto" panose="02000000000000000000" pitchFamily="2" charset="0"/>
                <a:cs typeface="Roboto" panose="02000000000000000000" pitchFamily="2" charset="0"/>
              </a:rPr>
              <a:t>create</a:t>
            </a:r>
            <a:r>
              <a:rPr lang="en-US" sz="1800" spc="-40"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800" b="1" spc="-10" dirty="0">
                <a:solidFill>
                  <a:srgbClr val="000000"/>
                </a:solidFill>
                <a:latin typeface="Roboto" panose="02000000000000000000" pitchFamily="2" charset="0"/>
                <a:ea typeface="Roboto" panose="02000000000000000000" pitchFamily="2" charset="0"/>
                <a:cs typeface="Roboto" panose="02000000000000000000" pitchFamily="2" charset="0"/>
              </a:rPr>
              <a:t>intelligent</a:t>
            </a:r>
            <a:r>
              <a:rPr lang="en-US" sz="1800" b="1" spc="-5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800" b="1" spc="-10" dirty="0">
                <a:solidFill>
                  <a:srgbClr val="000000"/>
                </a:solidFill>
                <a:latin typeface="Roboto" panose="02000000000000000000" pitchFamily="2" charset="0"/>
                <a:ea typeface="Roboto" panose="02000000000000000000" pitchFamily="2" charset="0"/>
                <a:cs typeface="Roboto" panose="02000000000000000000" pitchFamily="2" charset="0"/>
              </a:rPr>
              <a:t>cities</a:t>
            </a:r>
            <a:r>
              <a:rPr lang="en-US" sz="1800" spc="-10" dirty="0">
                <a:solidFill>
                  <a:srgbClr val="000000"/>
                </a:solidFill>
                <a:latin typeface="Roboto" panose="02000000000000000000" pitchFamily="2" charset="0"/>
                <a:ea typeface="Roboto" panose="02000000000000000000" pitchFamily="2" charset="0"/>
                <a:cs typeface="Roboto" panose="02000000000000000000" pitchFamily="2" charset="0"/>
              </a:rPr>
              <a:t>,</a:t>
            </a:r>
            <a:r>
              <a:rPr lang="en-US" sz="1800" spc="-30"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800" spc="-10" dirty="0">
                <a:solidFill>
                  <a:srgbClr val="000000"/>
                </a:solidFill>
                <a:latin typeface="Roboto" panose="02000000000000000000" pitchFamily="2" charset="0"/>
                <a:ea typeface="Roboto" panose="02000000000000000000" pitchFamily="2" charset="0"/>
                <a:cs typeface="Roboto" panose="02000000000000000000" pitchFamily="2" charset="0"/>
              </a:rPr>
              <a:t>clean</a:t>
            </a:r>
            <a:r>
              <a:rPr lang="en-US" sz="1800" spc="-3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800" spc="-10" dirty="0">
                <a:solidFill>
                  <a:srgbClr val="000000"/>
                </a:solidFill>
                <a:latin typeface="Roboto" panose="02000000000000000000" pitchFamily="2" charset="0"/>
                <a:ea typeface="Roboto" panose="02000000000000000000" pitchFamily="2" charset="0"/>
                <a:cs typeface="Roboto" panose="02000000000000000000" pitchFamily="2" charset="0"/>
              </a:rPr>
              <a:t>energy,</a:t>
            </a:r>
            <a:r>
              <a:rPr lang="en-US" sz="1800" spc="-30"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800" spc="-10" dirty="0">
                <a:solidFill>
                  <a:srgbClr val="000000"/>
                </a:solidFill>
                <a:latin typeface="Roboto" panose="02000000000000000000" pitchFamily="2" charset="0"/>
                <a:ea typeface="Roboto" panose="02000000000000000000" pitchFamily="2" charset="0"/>
                <a:cs typeface="Roboto" panose="02000000000000000000" pitchFamily="2" charset="0"/>
              </a:rPr>
              <a:t>better</a:t>
            </a:r>
            <a:r>
              <a:rPr lang="en-US" sz="1800" spc="-30"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800" spc="-10" dirty="0">
                <a:solidFill>
                  <a:srgbClr val="000000"/>
                </a:solidFill>
                <a:latin typeface="Roboto" panose="02000000000000000000" pitchFamily="2" charset="0"/>
                <a:ea typeface="Roboto" panose="02000000000000000000" pitchFamily="2" charset="0"/>
                <a:cs typeface="Roboto" panose="02000000000000000000" pitchFamily="2" charset="0"/>
              </a:rPr>
              <a:t>healthcare, </a:t>
            </a:r>
            <a:r>
              <a:rPr lang="en-US" sz="1800" dirty="0">
                <a:solidFill>
                  <a:srgbClr val="000000"/>
                </a:solidFill>
                <a:latin typeface="Roboto" panose="02000000000000000000" pitchFamily="2" charset="0"/>
                <a:ea typeface="Roboto" panose="02000000000000000000" pitchFamily="2" charset="0"/>
                <a:cs typeface="Roboto" panose="02000000000000000000" pitchFamily="2" charset="0"/>
              </a:rPr>
              <a:t>and sustainable environments.</a:t>
            </a:r>
            <a:endParaRPr lang="en-IN" sz="1800" dirty="0">
              <a:latin typeface="Roboto" panose="02000000000000000000" pitchFamily="2" charset="0"/>
              <a:ea typeface="Roboto" panose="02000000000000000000" pitchFamily="2" charset="0"/>
              <a:cs typeface="Roboto" panose="02000000000000000000" pitchFamily="2" charset="0"/>
            </a:endParaRPr>
          </a:p>
          <a:p>
            <a:pPr marL="342900" marR="914400" indent="-342900" algn="l">
              <a:lnSpc>
                <a:spcPct val="148000"/>
              </a:lnSpc>
              <a:spcBef>
                <a:spcPts val="720"/>
              </a:spcBef>
              <a:buSzPts val="1000"/>
              <a:buFont typeface="Courier New" panose="02070309020205020404" pitchFamily="49" charset="0"/>
              <a:buChar char="o"/>
              <a:tabLst>
                <a:tab pos="498475" algn="l"/>
              </a:tabLst>
            </a:pPr>
            <a:endParaRPr lang="en-IN" sz="3200" dirty="0">
              <a:latin typeface="Roboto" panose="02000000000000000000" pitchFamily="2" charset="0"/>
              <a:ea typeface="Courier New" panose="02070309020205020404" pitchFamily="49" charset="0"/>
              <a:cs typeface="Roboto" panose="02000000000000000000" pitchFamily="2" charset="0"/>
            </a:endParaRPr>
          </a:p>
          <a:p>
            <a:pPr algn="l"/>
            <a:endParaRPr lang="en-IN" dirty="0"/>
          </a:p>
        </p:txBody>
      </p:sp>
    </p:spTree>
    <p:extLst>
      <p:ext uri="{BB962C8B-B14F-4D97-AF65-F5344CB8AC3E}">
        <p14:creationId xmlns:p14="http://schemas.microsoft.com/office/powerpoint/2010/main" val="11235712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11A2A-C823-6B04-E3BB-4E63FCF5035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D298EFC-28A8-FFBE-6138-F7F00A070B14}"/>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F19D8526-E21C-35BC-63DE-CF98EE0A2C5F}"/>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90F345FF-A247-225D-2BE0-3A6140816F32}"/>
              </a:ext>
            </a:extLst>
          </p:cNvPr>
          <p:cNvSpPr txBox="1">
            <a:spLocks/>
          </p:cNvSpPr>
          <p:nvPr/>
        </p:nvSpPr>
        <p:spPr>
          <a:xfrm>
            <a:off x="1808328" y="1632045"/>
            <a:ext cx="8229600" cy="427038"/>
          </a:xfrm>
          <a:prstGeom prst="rect">
            <a:avLst/>
          </a:prstGeom>
        </p:spPr>
        <p:txBody>
          <a:bodyPr vert="horz" lIns="91440" tIns="45720" rIns="91440" bIns="45720" rtlCol="0"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b="1" kern="0" spc="-40">
                <a:solidFill>
                  <a:srgbClr val="000000"/>
                </a:solidFill>
                <a:latin typeface="Roboto" panose="02000000000000000000" pitchFamily="2" charset="0"/>
                <a:ea typeface="Roboto" panose="02000000000000000000" pitchFamily="2" charset="0"/>
                <a:cs typeface="Roboto" panose="02000000000000000000" pitchFamily="2" charset="0"/>
              </a:rPr>
              <a:t>Cyber-Physical</a:t>
            </a:r>
            <a:r>
              <a:rPr lang="en-US" sz="4400" b="1" kern="0" spc="4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4400" b="1" kern="0" spc="-40">
                <a:solidFill>
                  <a:srgbClr val="000000"/>
                </a:solidFill>
                <a:latin typeface="Roboto" panose="02000000000000000000" pitchFamily="2" charset="0"/>
                <a:ea typeface="Roboto" panose="02000000000000000000" pitchFamily="2" charset="0"/>
                <a:cs typeface="Roboto" panose="02000000000000000000" pitchFamily="2" charset="0"/>
              </a:rPr>
              <a:t>Systems</a:t>
            </a:r>
            <a:r>
              <a:rPr lang="en-US" sz="4400" b="1" kern="0" spc="4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4400" b="1" kern="0" spc="-40">
                <a:solidFill>
                  <a:srgbClr val="000000"/>
                </a:solidFill>
                <a:latin typeface="Roboto" panose="02000000000000000000" pitchFamily="2" charset="0"/>
                <a:ea typeface="Roboto" panose="02000000000000000000" pitchFamily="2" charset="0"/>
                <a:cs typeface="Roboto" panose="02000000000000000000" pitchFamily="2" charset="0"/>
              </a:rPr>
              <a:t>(CPS)</a:t>
            </a:r>
            <a:endParaRPr lang="en-IN" dirty="0"/>
          </a:p>
        </p:txBody>
      </p:sp>
      <p:sp>
        <p:nvSpPr>
          <p:cNvPr id="3" name="Content Placeholder 2">
            <a:extLst>
              <a:ext uri="{FF2B5EF4-FFF2-40B4-BE49-F238E27FC236}">
                <a16:creationId xmlns:a16="http://schemas.microsoft.com/office/drawing/2014/main" id="{2EBD4DE4-A49C-B454-2998-F250E0800789}"/>
              </a:ext>
            </a:extLst>
          </p:cNvPr>
          <p:cNvSpPr txBox="1">
            <a:spLocks/>
          </p:cNvSpPr>
          <p:nvPr/>
        </p:nvSpPr>
        <p:spPr>
          <a:xfrm>
            <a:off x="1116975" y="2338389"/>
            <a:ext cx="9446392" cy="3905534"/>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R="1107440" algn="l">
              <a:lnSpc>
                <a:spcPct val="150000"/>
              </a:lnSpc>
              <a:spcBef>
                <a:spcPts val="5"/>
              </a:spcBef>
            </a:pPr>
            <a:r>
              <a:rPr lang="en-US" sz="2000" spc="-10" dirty="0">
                <a:solidFill>
                  <a:srgbClr val="000000"/>
                </a:solidFill>
                <a:latin typeface="Roboto" panose="02000000000000000000" pitchFamily="2" charset="0"/>
                <a:ea typeface="Roboto" panose="02000000000000000000" pitchFamily="2" charset="0"/>
                <a:cs typeface="Roboto" panose="02000000000000000000" pitchFamily="2" charset="0"/>
              </a:rPr>
              <a:t>CPS</a:t>
            </a:r>
            <a:r>
              <a:rPr lang="en-US" sz="2000" spc="-6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2000" spc="-10" dirty="0">
                <a:solidFill>
                  <a:srgbClr val="000000"/>
                </a:solidFill>
                <a:latin typeface="Roboto" panose="02000000000000000000" pitchFamily="2" charset="0"/>
                <a:ea typeface="Roboto" panose="02000000000000000000" pitchFamily="2" charset="0"/>
                <a:cs typeface="Roboto" panose="02000000000000000000" pitchFamily="2" charset="0"/>
              </a:rPr>
              <a:t>integrates</a:t>
            </a:r>
            <a:r>
              <a:rPr lang="en-US" sz="2000" spc="-6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2000" b="1" spc="-10" dirty="0">
                <a:solidFill>
                  <a:srgbClr val="000000"/>
                </a:solidFill>
                <a:latin typeface="Roboto" panose="02000000000000000000" pitchFamily="2" charset="0"/>
                <a:ea typeface="Roboto" panose="02000000000000000000" pitchFamily="2" charset="0"/>
                <a:cs typeface="Roboto" panose="02000000000000000000" pitchFamily="2" charset="0"/>
              </a:rPr>
              <a:t>computation,</a:t>
            </a:r>
            <a:r>
              <a:rPr lang="en-US" sz="2000" b="1" spc="-6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2000" b="1" spc="-10" dirty="0">
                <a:solidFill>
                  <a:srgbClr val="000000"/>
                </a:solidFill>
                <a:latin typeface="Roboto" panose="02000000000000000000" pitchFamily="2" charset="0"/>
                <a:ea typeface="Roboto" panose="02000000000000000000" pitchFamily="2" charset="0"/>
                <a:cs typeface="Roboto" panose="02000000000000000000" pitchFamily="2" charset="0"/>
              </a:rPr>
              <a:t>communication,</a:t>
            </a:r>
            <a:r>
              <a:rPr lang="en-US" sz="2000" b="1" spc="-6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2000" b="1" spc="-10" dirty="0">
                <a:solidFill>
                  <a:srgbClr val="000000"/>
                </a:solidFill>
                <a:latin typeface="Roboto" panose="02000000000000000000" pitchFamily="2" charset="0"/>
                <a:ea typeface="Roboto" panose="02000000000000000000" pitchFamily="2" charset="0"/>
                <a:cs typeface="Roboto" panose="02000000000000000000" pitchFamily="2" charset="0"/>
              </a:rPr>
              <a:t>and</a:t>
            </a:r>
            <a:r>
              <a:rPr lang="en-US" sz="2000" b="1" spc="-6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2000" b="1" spc="-10" dirty="0">
                <a:solidFill>
                  <a:srgbClr val="000000"/>
                </a:solidFill>
                <a:latin typeface="Roboto" panose="02000000000000000000" pitchFamily="2" charset="0"/>
                <a:ea typeface="Roboto" panose="02000000000000000000" pitchFamily="2" charset="0"/>
                <a:cs typeface="Roboto" panose="02000000000000000000" pitchFamily="2" charset="0"/>
              </a:rPr>
              <a:t>control</a:t>
            </a:r>
            <a:r>
              <a:rPr lang="en-US" sz="2000" b="1" spc="-6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2000" b="1" spc="-10" dirty="0">
                <a:solidFill>
                  <a:srgbClr val="000000"/>
                </a:solidFill>
                <a:latin typeface="Roboto" panose="02000000000000000000" pitchFamily="2" charset="0"/>
                <a:ea typeface="Roboto" panose="02000000000000000000" pitchFamily="2" charset="0"/>
                <a:cs typeface="Roboto" panose="02000000000000000000" pitchFamily="2" charset="0"/>
              </a:rPr>
              <a:t>(3C)</a:t>
            </a:r>
            <a:r>
              <a:rPr lang="en-US" sz="2000" b="1" spc="-6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2000" spc="-10" dirty="0">
                <a:solidFill>
                  <a:srgbClr val="000000"/>
                </a:solidFill>
                <a:latin typeface="Roboto" panose="02000000000000000000" pitchFamily="2" charset="0"/>
                <a:ea typeface="Roboto" panose="02000000000000000000" pitchFamily="2" charset="0"/>
                <a:cs typeface="Roboto" panose="02000000000000000000" pitchFamily="2" charset="0"/>
              </a:rPr>
              <a:t>into</a:t>
            </a:r>
            <a:r>
              <a:rPr lang="en-US" sz="2000" spc="-6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2000" spc="-10" dirty="0">
                <a:solidFill>
                  <a:srgbClr val="000000"/>
                </a:solidFill>
                <a:latin typeface="Roboto" panose="02000000000000000000" pitchFamily="2" charset="0"/>
                <a:ea typeface="Roboto" panose="02000000000000000000" pitchFamily="2" charset="0"/>
                <a:cs typeface="Roboto" panose="02000000000000000000" pitchFamily="2" charset="0"/>
              </a:rPr>
              <a:t>a</a:t>
            </a:r>
            <a:r>
              <a:rPr lang="en-US" sz="2000" spc="-6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2000" b="1" spc="-10" dirty="0">
                <a:solidFill>
                  <a:srgbClr val="000000"/>
                </a:solidFill>
                <a:latin typeface="Roboto" panose="02000000000000000000" pitchFamily="2" charset="0"/>
                <a:ea typeface="Roboto" panose="02000000000000000000" pitchFamily="2" charset="0"/>
                <a:cs typeface="Roboto" panose="02000000000000000000" pitchFamily="2" charset="0"/>
              </a:rPr>
              <a:t>closed</a:t>
            </a:r>
            <a:r>
              <a:rPr lang="en-US" sz="2000" b="1" spc="-6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2000" b="1" spc="-10" dirty="0">
                <a:solidFill>
                  <a:srgbClr val="000000"/>
                </a:solidFill>
                <a:latin typeface="Roboto" panose="02000000000000000000" pitchFamily="2" charset="0"/>
                <a:ea typeface="Roboto" panose="02000000000000000000" pitchFamily="2" charset="0"/>
                <a:cs typeface="Roboto" panose="02000000000000000000" pitchFamily="2" charset="0"/>
              </a:rPr>
              <a:t>intelligent </a:t>
            </a:r>
            <a:r>
              <a:rPr lang="en-US" sz="2000" b="1" dirty="0">
                <a:solidFill>
                  <a:srgbClr val="000000"/>
                </a:solidFill>
                <a:latin typeface="Roboto" panose="02000000000000000000" pitchFamily="2" charset="0"/>
                <a:ea typeface="Roboto" panose="02000000000000000000" pitchFamily="2" charset="0"/>
                <a:cs typeface="Roboto" panose="02000000000000000000" pitchFamily="2" charset="0"/>
              </a:rPr>
              <a:t>feedback system </a:t>
            </a:r>
            <a:r>
              <a:rPr lang="en-US" sz="2000" dirty="0">
                <a:solidFill>
                  <a:srgbClr val="000000"/>
                </a:solidFill>
                <a:latin typeface="Roboto" panose="02000000000000000000" pitchFamily="2" charset="0"/>
                <a:ea typeface="Roboto" panose="02000000000000000000" pitchFamily="2" charset="0"/>
                <a:cs typeface="Roboto" panose="02000000000000000000" pitchFamily="2" charset="0"/>
              </a:rPr>
              <a:t>between the physical and digital worlds.</a:t>
            </a:r>
          </a:p>
          <a:p>
            <a:pPr algn="l">
              <a:spcBef>
                <a:spcPts val="430"/>
              </a:spcBef>
            </a:pPr>
            <a:r>
              <a:rPr lang="en-US" sz="2000" b="1" kern="0" spc="-10" dirty="0">
                <a:solidFill>
                  <a:srgbClr val="000000"/>
                </a:solidFill>
                <a:latin typeface="Roboto" panose="02000000000000000000" pitchFamily="2" charset="0"/>
                <a:ea typeface="Roboto" panose="02000000000000000000" pitchFamily="2" charset="0"/>
                <a:cs typeface="Roboto" panose="02000000000000000000" pitchFamily="2" charset="0"/>
              </a:rPr>
              <a:t>Features</a:t>
            </a:r>
            <a:r>
              <a:rPr lang="en-US" sz="2000" kern="0" spc="-10" dirty="0">
                <a:solidFill>
                  <a:srgbClr val="000000"/>
                </a:solidFill>
                <a:latin typeface="Roboto" panose="02000000000000000000" pitchFamily="2" charset="0"/>
                <a:ea typeface="Roboto" panose="02000000000000000000" pitchFamily="2" charset="0"/>
                <a:cs typeface="Roboto" panose="02000000000000000000" pitchFamily="2" charset="0"/>
              </a:rPr>
              <a:t>:</a:t>
            </a:r>
            <a:endParaRPr lang="en-IN" sz="2000" dirty="0">
              <a:latin typeface="Roboto" panose="02000000000000000000" pitchFamily="2" charset="0"/>
              <a:ea typeface="Roboto" panose="02000000000000000000" pitchFamily="2" charset="0"/>
              <a:cs typeface="Roboto" panose="02000000000000000000" pitchFamily="2" charset="0"/>
            </a:endParaRPr>
          </a:p>
          <a:p>
            <a:pPr marR="918210" lvl="1" indent="-342900" algn="l">
              <a:lnSpc>
                <a:spcPct val="150000"/>
              </a:lnSpc>
              <a:buSzPts val="1000"/>
              <a:buFont typeface="Courier New" panose="02070309020205020404" pitchFamily="49" charset="0"/>
              <a:buChar char="o"/>
              <a:tabLst>
                <a:tab pos="228600" algn="l"/>
              </a:tabLst>
            </a:pPr>
            <a:r>
              <a:rPr lang="en-US" sz="1600" b="1" dirty="0">
                <a:solidFill>
                  <a:srgbClr val="000000"/>
                </a:solidFill>
                <a:latin typeface="Roboto" panose="02000000000000000000" pitchFamily="2" charset="0"/>
                <a:ea typeface="Courier New" panose="02070309020205020404" pitchFamily="49" charset="0"/>
                <a:cs typeface="Roboto" panose="02000000000000000000" pitchFamily="2" charset="0"/>
              </a:rPr>
              <a:t>IoT</a:t>
            </a:r>
            <a:r>
              <a:rPr lang="en-US" sz="1600" b="1" spc="-7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b="1" dirty="0">
                <a:solidFill>
                  <a:srgbClr val="000000"/>
                </a:solidFill>
                <a:latin typeface="Roboto" panose="02000000000000000000" pitchFamily="2" charset="0"/>
                <a:ea typeface="Courier New" panose="02070309020205020404" pitchFamily="49" charset="0"/>
                <a:cs typeface="Roboto" panose="02000000000000000000" pitchFamily="2" charset="0"/>
              </a:rPr>
              <a:t>vs.</a:t>
            </a:r>
            <a:r>
              <a:rPr lang="en-US" sz="1600" b="1" spc="-7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b="1" dirty="0">
                <a:solidFill>
                  <a:srgbClr val="000000"/>
                </a:solidFill>
                <a:latin typeface="Roboto" panose="02000000000000000000" pitchFamily="2" charset="0"/>
                <a:ea typeface="Courier New" panose="02070309020205020404" pitchFamily="49" charset="0"/>
                <a:cs typeface="Roboto" panose="02000000000000000000" pitchFamily="2" charset="0"/>
              </a:rPr>
              <a:t>CPS</a:t>
            </a:r>
            <a:r>
              <a:rPr lang="en-US" sz="1600" dirty="0">
                <a:solidFill>
                  <a:srgbClr val="000000"/>
                </a:solidFill>
                <a:latin typeface="Roboto" panose="02000000000000000000" pitchFamily="2" charset="0"/>
                <a:ea typeface="Courier New" panose="02070309020205020404" pitchFamily="49" charset="0"/>
                <a:cs typeface="Roboto" panose="02000000000000000000" pitchFamily="2" charset="0"/>
              </a:rPr>
              <a:t>:</a:t>
            </a:r>
            <a:r>
              <a:rPr lang="en-US" sz="1600" spc="-7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dirty="0">
                <a:solidFill>
                  <a:srgbClr val="000000"/>
                </a:solidFill>
                <a:latin typeface="Roboto" panose="02000000000000000000" pitchFamily="2" charset="0"/>
                <a:ea typeface="Courier New" panose="02070309020205020404" pitchFamily="49" charset="0"/>
                <a:cs typeface="Roboto" panose="02000000000000000000" pitchFamily="2" charset="0"/>
              </a:rPr>
              <a:t>IoT</a:t>
            </a:r>
            <a:r>
              <a:rPr lang="en-US" sz="1600" spc="-7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dirty="0">
                <a:solidFill>
                  <a:srgbClr val="000000"/>
                </a:solidFill>
                <a:latin typeface="Roboto" panose="02000000000000000000" pitchFamily="2" charset="0"/>
                <a:ea typeface="Courier New" panose="02070309020205020404" pitchFamily="49" charset="0"/>
                <a:cs typeface="Roboto" panose="02000000000000000000" pitchFamily="2" charset="0"/>
              </a:rPr>
              <a:t>focuses</a:t>
            </a:r>
            <a:r>
              <a:rPr lang="en-US" sz="1600" spc="-7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dirty="0">
                <a:solidFill>
                  <a:srgbClr val="000000"/>
                </a:solidFill>
                <a:latin typeface="Roboto" panose="02000000000000000000" pitchFamily="2" charset="0"/>
                <a:ea typeface="Courier New" panose="02070309020205020404" pitchFamily="49" charset="0"/>
                <a:cs typeface="Roboto" panose="02000000000000000000" pitchFamily="2" charset="0"/>
              </a:rPr>
              <a:t>on</a:t>
            </a:r>
            <a:r>
              <a:rPr lang="en-US" sz="1600" spc="-7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b="1" dirty="0">
                <a:solidFill>
                  <a:srgbClr val="000000"/>
                </a:solidFill>
                <a:latin typeface="Roboto" panose="02000000000000000000" pitchFamily="2" charset="0"/>
                <a:ea typeface="Courier New" panose="02070309020205020404" pitchFamily="49" charset="0"/>
                <a:cs typeface="Roboto" panose="02000000000000000000" pitchFamily="2" charset="0"/>
              </a:rPr>
              <a:t>networked</a:t>
            </a:r>
            <a:r>
              <a:rPr lang="en-US" sz="1600" b="1" spc="-7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b="1" dirty="0">
                <a:solidFill>
                  <a:srgbClr val="000000"/>
                </a:solidFill>
                <a:latin typeface="Roboto" panose="02000000000000000000" pitchFamily="2" charset="0"/>
                <a:ea typeface="Courier New" panose="02070309020205020404" pitchFamily="49" charset="0"/>
                <a:cs typeface="Roboto" panose="02000000000000000000" pitchFamily="2" charset="0"/>
              </a:rPr>
              <a:t>objects</a:t>
            </a:r>
            <a:r>
              <a:rPr lang="en-US" sz="1600" dirty="0">
                <a:solidFill>
                  <a:srgbClr val="000000"/>
                </a:solidFill>
                <a:latin typeface="Roboto" panose="02000000000000000000" pitchFamily="2" charset="0"/>
                <a:ea typeface="Courier New" panose="02070309020205020404" pitchFamily="49" charset="0"/>
                <a:cs typeface="Roboto" panose="02000000000000000000" pitchFamily="2" charset="0"/>
              </a:rPr>
              <a:t>,</a:t>
            </a:r>
            <a:r>
              <a:rPr lang="en-US" sz="1600" spc="-7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dirty="0">
                <a:solidFill>
                  <a:srgbClr val="000000"/>
                </a:solidFill>
                <a:latin typeface="Roboto" panose="02000000000000000000" pitchFamily="2" charset="0"/>
                <a:ea typeface="Courier New" panose="02070309020205020404" pitchFamily="49" charset="0"/>
                <a:cs typeface="Roboto" panose="02000000000000000000" pitchFamily="2" charset="0"/>
              </a:rPr>
              <a:t>while</a:t>
            </a:r>
            <a:r>
              <a:rPr lang="en-US" sz="1600" spc="-7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dirty="0">
                <a:solidFill>
                  <a:srgbClr val="000000"/>
                </a:solidFill>
                <a:latin typeface="Roboto" panose="02000000000000000000" pitchFamily="2" charset="0"/>
                <a:ea typeface="Courier New" panose="02070309020205020404" pitchFamily="49" charset="0"/>
                <a:cs typeface="Roboto" panose="02000000000000000000" pitchFamily="2" charset="0"/>
              </a:rPr>
              <a:t>CPS</a:t>
            </a:r>
            <a:r>
              <a:rPr lang="en-US" sz="1600" spc="-7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dirty="0">
                <a:solidFill>
                  <a:srgbClr val="000000"/>
                </a:solidFill>
                <a:latin typeface="Roboto" panose="02000000000000000000" pitchFamily="2" charset="0"/>
                <a:ea typeface="Courier New" panose="02070309020205020404" pitchFamily="49" charset="0"/>
                <a:cs typeface="Roboto" panose="02000000000000000000" pitchFamily="2" charset="0"/>
              </a:rPr>
              <a:t>focuses</a:t>
            </a:r>
            <a:r>
              <a:rPr lang="en-US" sz="1600" spc="-7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dirty="0">
                <a:solidFill>
                  <a:srgbClr val="000000"/>
                </a:solidFill>
                <a:latin typeface="Roboto" panose="02000000000000000000" pitchFamily="2" charset="0"/>
                <a:ea typeface="Courier New" panose="02070309020205020404" pitchFamily="49" charset="0"/>
                <a:cs typeface="Roboto" panose="02000000000000000000" pitchFamily="2" charset="0"/>
              </a:rPr>
              <a:t>on</a:t>
            </a:r>
            <a:r>
              <a:rPr lang="en-US" sz="1600" spc="-7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b="1" dirty="0">
                <a:solidFill>
                  <a:srgbClr val="000000"/>
                </a:solidFill>
                <a:latin typeface="Roboto" panose="02000000000000000000" pitchFamily="2" charset="0"/>
                <a:ea typeface="Courier New" panose="02070309020205020404" pitchFamily="49" charset="0"/>
                <a:cs typeface="Roboto" panose="02000000000000000000" pitchFamily="2" charset="0"/>
              </a:rPr>
              <a:t>VR</a:t>
            </a:r>
            <a:r>
              <a:rPr lang="en-US" sz="1600" b="1" spc="-70"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b="1" dirty="0">
                <a:solidFill>
                  <a:srgbClr val="000000"/>
                </a:solidFill>
                <a:latin typeface="Roboto" panose="02000000000000000000" pitchFamily="2" charset="0"/>
                <a:ea typeface="Courier New" panose="02070309020205020404" pitchFamily="49" charset="0"/>
                <a:cs typeface="Roboto" panose="02000000000000000000" pitchFamily="2" charset="0"/>
              </a:rPr>
              <a:t>applications in the real world</a:t>
            </a:r>
            <a:r>
              <a:rPr lang="en-US" sz="1600" dirty="0">
                <a:solidFill>
                  <a:srgbClr val="000000"/>
                </a:solidFill>
                <a:latin typeface="Roboto" panose="02000000000000000000" pitchFamily="2" charset="0"/>
                <a:ea typeface="Courier New" panose="02070309020205020404" pitchFamily="49" charset="0"/>
                <a:cs typeface="Roboto" panose="02000000000000000000" pitchFamily="2" charset="0"/>
              </a:rPr>
              <a:t>.</a:t>
            </a:r>
          </a:p>
          <a:p>
            <a:pPr marR="918210" lvl="1" indent="-342900" algn="l">
              <a:lnSpc>
                <a:spcPct val="150000"/>
              </a:lnSpc>
              <a:buSzPts val="1000"/>
              <a:buFont typeface="Courier New" panose="02070309020205020404" pitchFamily="49" charset="0"/>
              <a:buChar char="o"/>
              <a:tabLst>
                <a:tab pos="228600" algn="l"/>
              </a:tabLst>
            </a:pPr>
            <a:r>
              <a:rPr lang="en-US" sz="1600" spc="-20" dirty="0">
                <a:solidFill>
                  <a:srgbClr val="000000"/>
                </a:solidFill>
                <a:latin typeface="Roboto" panose="02000000000000000000" pitchFamily="2" charset="0"/>
                <a:ea typeface="Roboto" panose="02000000000000000000" pitchFamily="2" charset="0"/>
                <a:cs typeface="Roboto" panose="02000000000000000000" pitchFamily="2" charset="0"/>
              </a:rPr>
              <a:t>CPS</a:t>
            </a:r>
            <a:r>
              <a:rPr lang="en-US" sz="1600" spc="-40"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600" spc="-20" dirty="0">
                <a:solidFill>
                  <a:srgbClr val="000000"/>
                </a:solidFill>
                <a:latin typeface="Roboto" panose="02000000000000000000" pitchFamily="2" charset="0"/>
                <a:ea typeface="Roboto" panose="02000000000000000000" pitchFamily="2" charset="0"/>
                <a:cs typeface="Roboto" panose="02000000000000000000" pitchFamily="2" charset="0"/>
              </a:rPr>
              <a:t>enhances</a:t>
            </a:r>
            <a:r>
              <a:rPr lang="en-US" sz="1600" spc="-30"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600" b="1" spc="-20" dirty="0">
                <a:solidFill>
                  <a:srgbClr val="000000"/>
                </a:solidFill>
                <a:latin typeface="Roboto" panose="02000000000000000000" pitchFamily="2" charset="0"/>
                <a:ea typeface="Roboto" panose="02000000000000000000" pitchFamily="2" charset="0"/>
                <a:cs typeface="Roboto" panose="02000000000000000000" pitchFamily="2" charset="0"/>
              </a:rPr>
              <a:t>automation,</a:t>
            </a:r>
            <a:r>
              <a:rPr lang="en-US" sz="1600" b="1" spc="-50"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600" b="1" spc="-20" dirty="0">
                <a:solidFill>
                  <a:srgbClr val="000000"/>
                </a:solidFill>
                <a:latin typeface="Roboto" panose="02000000000000000000" pitchFamily="2" charset="0"/>
                <a:ea typeface="Roboto" panose="02000000000000000000" pitchFamily="2" charset="0"/>
                <a:cs typeface="Roboto" panose="02000000000000000000" pitchFamily="2" charset="0"/>
              </a:rPr>
              <a:t>intelligence,</a:t>
            </a:r>
            <a:r>
              <a:rPr lang="en-US" sz="1600" b="1" spc="-5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600" b="1" spc="-20" dirty="0">
                <a:solidFill>
                  <a:srgbClr val="000000"/>
                </a:solidFill>
                <a:latin typeface="Roboto" panose="02000000000000000000" pitchFamily="2" charset="0"/>
                <a:ea typeface="Roboto" panose="02000000000000000000" pitchFamily="2" charset="0"/>
                <a:cs typeface="Roboto" panose="02000000000000000000" pitchFamily="2" charset="0"/>
              </a:rPr>
              <a:t>and</a:t>
            </a:r>
            <a:r>
              <a:rPr lang="en-US" sz="1600" b="1" spc="-50"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600" b="1" spc="-20" dirty="0">
                <a:solidFill>
                  <a:srgbClr val="000000"/>
                </a:solidFill>
                <a:latin typeface="Roboto" panose="02000000000000000000" pitchFamily="2" charset="0"/>
                <a:ea typeface="Roboto" panose="02000000000000000000" pitchFamily="2" charset="0"/>
                <a:cs typeface="Roboto" panose="02000000000000000000" pitchFamily="2" charset="0"/>
              </a:rPr>
              <a:t>interactivity</a:t>
            </a:r>
            <a:r>
              <a:rPr lang="en-US" sz="1600" b="1" spc="-30"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600" spc="-20" dirty="0">
                <a:solidFill>
                  <a:srgbClr val="000000"/>
                </a:solidFill>
                <a:latin typeface="Roboto" panose="02000000000000000000" pitchFamily="2" charset="0"/>
                <a:ea typeface="Roboto" panose="02000000000000000000" pitchFamily="2" charset="0"/>
                <a:cs typeface="Roboto" panose="02000000000000000000" pitchFamily="2" charset="0"/>
              </a:rPr>
              <a:t>in</a:t>
            </a:r>
            <a:r>
              <a:rPr lang="en-US" sz="1600" spc="-3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600" spc="-20" dirty="0">
                <a:solidFill>
                  <a:srgbClr val="000000"/>
                </a:solidFill>
                <a:latin typeface="Roboto" panose="02000000000000000000" pitchFamily="2" charset="0"/>
                <a:ea typeface="Roboto" panose="02000000000000000000" pitchFamily="2" charset="0"/>
                <a:cs typeface="Roboto" panose="02000000000000000000" pitchFamily="2" charset="0"/>
              </a:rPr>
              <a:t>physical</a:t>
            </a:r>
            <a:r>
              <a:rPr lang="en-US" sz="1600" spc="-35" dirty="0">
                <a:solidFill>
                  <a:srgbClr val="000000"/>
                </a:solidFill>
                <a:latin typeface="Roboto" panose="02000000000000000000" pitchFamily="2" charset="0"/>
                <a:ea typeface="Roboto" panose="02000000000000000000" pitchFamily="2" charset="0"/>
                <a:cs typeface="Roboto" panose="02000000000000000000" pitchFamily="2" charset="0"/>
              </a:rPr>
              <a:t> </a:t>
            </a:r>
            <a:r>
              <a:rPr lang="en-US" sz="1600" spc="-20" dirty="0">
                <a:solidFill>
                  <a:srgbClr val="000000"/>
                </a:solidFill>
                <a:latin typeface="Roboto" panose="02000000000000000000" pitchFamily="2" charset="0"/>
                <a:ea typeface="Roboto" panose="02000000000000000000" pitchFamily="2" charset="0"/>
                <a:cs typeface="Roboto" panose="02000000000000000000" pitchFamily="2" charset="0"/>
              </a:rPr>
              <a:t>environments</a:t>
            </a:r>
            <a:endParaRPr lang="en-US" sz="1600" dirty="0">
              <a:solidFill>
                <a:srgbClr val="000000"/>
              </a:solidFill>
              <a:latin typeface="Roboto" panose="02000000000000000000" pitchFamily="2" charset="0"/>
              <a:ea typeface="Roboto" panose="02000000000000000000" pitchFamily="2" charset="0"/>
              <a:cs typeface="Roboto" panose="02000000000000000000" pitchFamily="2" charset="0"/>
            </a:endParaRPr>
          </a:p>
          <a:p>
            <a:pPr marL="342900" marR="918210" indent="-342900" algn="l">
              <a:lnSpc>
                <a:spcPct val="150000"/>
              </a:lnSpc>
              <a:buSzPts val="1000"/>
              <a:buFont typeface="Courier New" panose="02070309020205020404" pitchFamily="49" charset="0"/>
              <a:buChar char="o"/>
              <a:tabLst>
                <a:tab pos="228600" algn="l"/>
              </a:tabLst>
            </a:pPr>
            <a:r>
              <a:rPr lang="en-US" sz="2000" spc="-10" dirty="0">
                <a:solidFill>
                  <a:srgbClr val="000000"/>
                </a:solidFill>
                <a:latin typeface="Roboto" panose="02000000000000000000" pitchFamily="2" charset="0"/>
                <a:ea typeface="Roboto" panose="02000000000000000000" pitchFamily="2" charset="0"/>
                <a:cs typeface="Roboto" panose="02000000000000000000" pitchFamily="2" charset="0"/>
              </a:rPr>
              <a:t>Development:</a:t>
            </a:r>
          </a:p>
          <a:p>
            <a:pPr lvl="1" indent="-342900" algn="l">
              <a:buSzPts val="1000"/>
              <a:buFont typeface="Courier New" panose="02070309020205020404" pitchFamily="49" charset="0"/>
              <a:buChar char="o"/>
              <a:tabLst>
                <a:tab pos="227965" algn="l"/>
              </a:tabLst>
            </a:pPr>
            <a:r>
              <a:rPr lang="en-US" sz="1600" spc="-10" dirty="0">
                <a:solidFill>
                  <a:srgbClr val="000000"/>
                </a:solidFill>
                <a:latin typeface="Roboto" panose="02000000000000000000" pitchFamily="2" charset="0"/>
                <a:ea typeface="Courier New" panose="02070309020205020404" pitchFamily="49" charset="0"/>
                <a:cs typeface="Roboto" panose="02000000000000000000" pitchFamily="2" charset="0"/>
              </a:rPr>
              <a:t>Actively</a:t>
            </a:r>
            <a:r>
              <a:rPr lang="en-US" sz="1600" spc="-40"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spc="-10" dirty="0">
                <a:solidFill>
                  <a:srgbClr val="000000"/>
                </a:solidFill>
                <a:latin typeface="Roboto" panose="02000000000000000000" pitchFamily="2" charset="0"/>
                <a:ea typeface="Courier New" panose="02070309020205020404" pitchFamily="49" charset="0"/>
                <a:cs typeface="Roboto" panose="02000000000000000000" pitchFamily="2" charset="0"/>
              </a:rPr>
              <a:t>researched</a:t>
            </a:r>
            <a:r>
              <a:rPr lang="en-US" sz="1600" spc="-40"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spc="-10" dirty="0">
                <a:solidFill>
                  <a:srgbClr val="000000"/>
                </a:solidFill>
                <a:latin typeface="Roboto" panose="02000000000000000000" pitchFamily="2" charset="0"/>
                <a:ea typeface="Courier New" panose="02070309020205020404" pitchFamily="49" charset="0"/>
                <a:cs typeface="Roboto" panose="02000000000000000000" pitchFamily="2" charset="0"/>
              </a:rPr>
              <a:t>in</a:t>
            </a:r>
            <a:r>
              <a:rPr lang="en-US" sz="1600" spc="-30"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spc="-10" dirty="0">
                <a:solidFill>
                  <a:srgbClr val="000000"/>
                </a:solidFill>
                <a:latin typeface="Roboto" panose="02000000000000000000" pitchFamily="2" charset="0"/>
                <a:ea typeface="Courier New" panose="02070309020205020404" pitchFamily="49" charset="0"/>
                <a:cs typeface="Roboto" panose="02000000000000000000" pitchFamily="2" charset="0"/>
              </a:rPr>
              <a:t>the</a:t>
            </a:r>
            <a:r>
              <a:rPr lang="en-US" sz="1600" spc="-3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b="1" spc="-10" dirty="0">
                <a:solidFill>
                  <a:srgbClr val="000000"/>
                </a:solidFill>
                <a:latin typeface="Roboto" panose="02000000000000000000" pitchFamily="2" charset="0"/>
                <a:ea typeface="Courier New" panose="02070309020205020404" pitchFamily="49" charset="0"/>
                <a:cs typeface="Roboto" panose="02000000000000000000" pitchFamily="2" charset="0"/>
              </a:rPr>
              <a:t>United</a:t>
            </a:r>
            <a:r>
              <a:rPr lang="en-US" sz="1600" b="1" spc="-60"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b="1" spc="-10" dirty="0">
                <a:solidFill>
                  <a:srgbClr val="000000"/>
                </a:solidFill>
                <a:latin typeface="Roboto" panose="02000000000000000000" pitchFamily="2" charset="0"/>
                <a:ea typeface="Courier New" panose="02070309020205020404" pitchFamily="49" charset="0"/>
                <a:cs typeface="Roboto" panose="02000000000000000000" pitchFamily="2" charset="0"/>
              </a:rPr>
              <a:t>States</a:t>
            </a:r>
            <a:r>
              <a:rPr lang="en-US" sz="1600" spc="-10" dirty="0">
                <a:solidFill>
                  <a:srgbClr val="000000"/>
                </a:solidFill>
                <a:latin typeface="Roboto" panose="02000000000000000000" pitchFamily="2" charset="0"/>
                <a:ea typeface="Courier New" panose="02070309020205020404" pitchFamily="49" charset="0"/>
                <a:cs typeface="Roboto" panose="02000000000000000000" pitchFamily="2" charset="0"/>
              </a:rPr>
              <a:t>.</a:t>
            </a:r>
            <a:endParaRPr lang="en-IN" sz="1600" dirty="0">
              <a:latin typeface="Roboto" panose="02000000000000000000" pitchFamily="2" charset="0"/>
              <a:ea typeface="Courier New" panose="02070309020205020404" pitchFamily="49" charset="0"/>
              <a:cs typeface="Roboto" panose="02000000000000000000" pitchFamily="2" charset="0"/>
            </a:endParaRPr>
          </a:p>
          <a:p>
            <a:pPr marR="1245870" lvl="1" indent="-342900" algn="l">
              <a:lnSpc>
                <a:spcPct val="148000"/>
              </a:lnSpc>
              <a:spcBef>
                <a:spcPts val="725"/>
              </a:spcBef>
              <a:buSzPts val="1000"/>
              <a:buFont typeface="Courier New" panose="02070309020205020404" pitchFamily="49" charset="0"/>
              <a:buChar char="o"/>
              <a:tabLst>
                <a:tab pos="228600" algn="l"/>
              </a:tabLst>
            </a:pPr>
            <a:r>
              <a:rPr lang="en-US" sz="1600" spc="-10" dirty="0">
                <a:solidFill>
                  <a:srgbClr val="000000"/>
                </a:solidFill>
                <a:latin typeface="Roboto" panose="02000000000000000000" pitchFamily="2" charset="0"/>
                <a:ea typeface="Courier New" panose="02070309020205020404" pitchFamily="49" charset="0"/>
                <a:cs typeface="Roboto" panose="02000000000000000000" pitchFamily="2" charset="0"/>
              </a:rPr>
              <a:t>Expected</a:t>
            </a:r>
            <a:r>
              <a:rPr lang="en-US" sz="1600" spc="-6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spc="-10" dirty="0">
                <a:solidFill>
                  <a:srgbClr val="000000"/>
                </a:solidFill>
                <a:latin typeface="Roboto" panose="02000000000000000000" pitchFamily="2" charset="0"/>
                <a:ea typeface="Courier New" panose="02070309020205020404" pitchFamily="49" charset="0"/>
                <a:cs typeface="Roboto" panose="02000000000000000000" pitchFamily="2" charset="0"/>
              </a:rPr>
              <a:t>to</a:t>
            </a:r>
            <a:r>
              <a:rPr lang="en-US" sz="1600" spc="-6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b="1" spc="-10" dirty="0">
                <a:solidFill>
                  <a:srgbClr val="000000"/>
                </a:solidFill>
                <a:latin typeface="Roboto" panose="02000000000000000000" pitchFamily="2" charset="0"/>
                <a:ea typeface="Courier New" panose="02070309020205020404" pitchFamily="49" charset="0"/>
                <a:cs typeface="Roboto" panose="02000000000000000000" pitchFamily="2" charset="0"/>
              </a:rPr>
              <a:t>revolutionize</a:t>
            </a:r>
            <a:r>
              <a:rPr lang="en-US" sz="1600" b="1" spc="-6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b="1" spc="-10" dirty="0">
                <a:solidFill>
                  <a:srgbClr val="000000"/>
                </a:solidFill>
                <a:latin typeface="Roboto" panose="02000000000000000000" pitchFamily="2" charset="0"/>
                <a:ea typeface="Courier New" panose="02070309020205020404" pitchFamily="49" charset="0"/>
                <a:cs typeface="Roboto" panose="02000000000000000000" pitchFamily="2" charset="0"/>
              </a:rPr>
              <a:t>real-world</a:t>
            </a:r>
            <a:r>
              <a:rPr lang="en-US" sz="1600" b="1" spc="-6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b="1" spc="-10" dirty="0">
                <a:solidFill>
                  <a:srgbClr val="000000"/>
                </a:solidFill>
                <a:latin typeface="Roboto" panose="02000000000000000000" pitchFamily="2" charset="0"/>
                <a:ea typeface="Courier New" panose="02070309020205020404" pitchFamily="49" charset="0"/>
                <a:cs typeface="Roboto" panose="02000000000000000000" pitchFamily="2" charset="0"/>
              </a:rPr>
              <a:t>interactions</a:t>
            </a:r>
            <a:r>
              <a:rPr lang="en-US" sz="1600" b="1" spc="-6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spc="-10" dirty="0">
                <a:solidFill>
                  <a:srgbClr val="000000"/>
                </a:solidFill>
                <a:latin typeface="Roboto" panose="02000000000000000000" pitchFamily="2" charset="0"/>
                <a:ea typeface="Courier New" panose="02070309020205020404" pitchFamily="49" charset="0"/>
                <a:cs typeface="Roboto" panose="02000000000000000000" pitchFamily="2" charset="0"/>
              </a:rPr>
              <a:t>just</a:t>
            </a:r>
            <a:r>
              <a:rPr lang="en-US" sz="1600" spc="-6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spc="-10" dirty="0">
                <a:solidFill>
                  <a:srgbClr val="000000"/>
                </a:solidFill>
                <a:latin typeface="Roboto" panose="02000000000000000000" pitchFamily="2" charset="0"/>
                <a:ea typeface="Courier New" panose="02070309020205020404" pitchFamily="49" charset="0"/>
                <a:cs typeface="Roboto" panose="02000000000000000000" pitchFamily="2" charset="0"/>
              </a:rPr>
              <a:t>as</a:t>
            </a:r>
            <a:r>
              <a:rPr lang="en-US" sz="1600" spc="-6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spc="-10" dirty="0">
                <a:solidFill>
                  <a:srgbClr val="000000"/>
                </a:solidFill>
                <a:latin typeface="Roboto" panose="02000000000000000000" pitchFamily="2" charset="0"/>
                <a:ea typeface="Courier New" panose="02070309020205020404" pitchFamily="49" charset="0"/>
                <a:cs typeface="Roboto" panose="02000000000000000000" pitchFamily="2" charset="0"/>
              </a:rPr>
              <a:t>the</a:t>
            </a:r>
            <a:r>
              <a:rPr lang="en-US" sz="1600" spc="-6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spc="-10" dirty="0">
                <a:solidFill>
                  <a:srgbClr val="000000"/>
                </a:solidFill>
                <a:latin typeface="Roboto" panose="02000000000000000000" pitchFamily="2" charset="0"/>
                <a:ea typeface="Courier New" panose="02070309020205020404" pitchFamily="49" charset="0"/>
                <a:cs typeface="Roboto" panose="02000000000000000000" pitchFamily="2" charset="0"/>
              </a:rPr>
              <a:t>Internet</a:t>
            </a:r>
            <a:r>
              <a:rPr lang="en-US" sz="1600" spc="-65" dirty="0">
                <a:solidFill>
                  <a:srgbClr val="000000"/>
                </a:solidFill>
                <a:latin typeface="Roboto" panose="02000000000000000000" pitchFamily="2" charset="0"/>
                <a:ea typeface="Courier New" panose="02070309020205020404" pitchFamily="49" charset="0"/>
                <a:cs typeface="Roboto" panose="02000000000000000000" pitchFamily="2" charset="0"/>
              </a:rPr>
              <a:t> </a:t>
            </a:r>
            <a:r>
              <a:rPr lang="en-US" sz="1600" spc="-10" dirty="0">
                <a:solidFill>
                  <a:srgbClr val="000000"/>
                </a:solidFill>
                <a:latin typeface="Roboto" panose="02000000000000000000" pitchFamily="2" charset="0"/>
                <a:ea typeface="Courier New" panose="02070309020205020404" pitchFamily="49" charset="0"/>
                <a:cs typeface="Roboto" panose="02000000000000000000" pitchFamily="2" charset="0"/>
              </a:rPr>
              <a:t>transformed </a:t>
            </a:r>
            <a:r>
              <a:rPr lang="en-US" sz="1600" dirty="0">
                <a:solidFill>
                  <a:srgbClr val="000000"/>
                </a:solidFill>
                <a:latin typeface="Roboto" panose="02000000000000000000" pitchFamily="2" charset="0"/>
                <a:ea typeface="Courier New" panose="02070309020205020404" pitchFamily="49" charset="0"/>
                <a:cs typeface="Roboto" panose="02000000000000000000" pitchFamily="2" charset="0"/>
              </a:rPr>
              <a:t>virtual interactions.</a:t>
            </a:r>
            <a:endParaRPr lang="en-IN" sz="1600" dirty="0">
              <a:latin typeface="Roboto" panose="02000000000000000000" pitchFamily="2" charset="0"/>
              <a:ea typeface="Courier New" panose="02070309020205020404" pitchFamily="49" charset="0"/>
              <a:cs typeface="Roboto" panose="02000000000000000000" pitchFamily="2" charset="0"/>
            </a:endParaRPr>
          </a:p>
          <a:p>
            <a:pPr marR="1107440" algn="l">
              <a:lnSpc>
                <a:spcPct val="150000"/>
              </a:lnSpc>
              <a:spcBef>
                <a:spcPts val="5"/>
              </a:spcBef>
            </a:pPr>
            <a:endParaRPr lang="en-IN" sz="1800" dirty="0">
              <a:latin typeface="Roboto" panose="02000000000000000000" pitchFamily="2" charset="0"/>
              <a:ea typeface="Roboto" panose="02000000000000000000" pitchFamily="2" charset="0"/>
              <a:cs typeface="Roboto" panose="02000000000000000000" pitchFamily="2" charset="0"/>
            </a:endParaRPr>
          </a:p>
          <a:p>
            <a:pPr algn="l"/>
            <a:endParaRPr lang="en-IN" dirty="0"/>
          </a:p>
        </p:txBody>
      </p:sp>
    </p:spTree>
    <p:extLst>
      <p:ext uri="{BB962C8B-B14F-4D97-AF65-F5344CB8AC3E}">
        <p14:creationId xmlns:p14="http://schemas.microsoft.com/office/powerpoint/2010/main" val="14126167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CEAF07-C13B-56E5-79CC-018CD4A5898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8B4748A-33DE-3E0C-5FA5-BA6FD25E1C0B}"/>
              </a:ext>
            </a:extLst>
          </p:cNvPr>
          <p:cNvPicPr>
            <a:picLocks noChangeAspect="1"/>
          </p:cNvPicPr>
          <p:nvPr/>
        </p:nvPicPr>
        <p:blipFill>
          <a:blip r:embed="rId2"/>
          <a:stretch>
            <a:fillRect/>
          </a:stretch>
        </p:blipFill>
        <p:spPr>
          <a:xfrm>
            <a:off x="0" y="133161"/>
            <a:ext cx="12192000" cy="1352739"/>
          </a:xfrm>
          <a:prstGeom prst="rect">
            <a:avLst/>
          </a:prstGeom>
        </p:spPr>
      </p:pic>
      <p:pic>
        <p:nvPicPr>
          <p:cNvPr id="9" name="Picture 8">
            <a:extLst>
              <a:ext uri="{FF2B5EF4-FFF2-40B4-BE49-F238E27FC236}">
                <a16:creationId xmlns:a16="http://schemas.microsoft.com/office/drawing/2014/main" id="{B7F79C4B-0189-43B4-E9AA-9758710BD85F}"/>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EE7C3EBF-46DF-A87A-DD4D-6AE9362B0D76}"/>
              </a:ext>
            </a:extLst>
          </p:cNvPr>
          <p:cNvSpPr txBox="1">
            <a:spLocks/>
          </p:cNvSpPr>
          <p:nvPr/>
        </p:nvSpPr>
        <p:spPr>
          <a:xfrm>
            <a:off x="1560394" y="914400"/>
            <a:ext cx="8229600" cy="1143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dirty="0"/>
              <a:t>TECHNOLOGIES FOR NETWORK-BASED SYSTEMS</a:t>
            </a:r>
          </a:p>
        </p:txBody>
      </p:sp>
      <p:sp>
        <p:nvSpPr>
          <p:cNvPr id="3" name="Content Placeholder 2">
            <a:extLst>
              <a:ext uri="{FF2B5EF4-FFF2-40B4-BE49-F238E27FC236}">
                <a16:creationId xmlns:a16="http://schemas.microsoft.com/office/drawing/2014/main" id="{459C5954-964C-42FC-6A69-576D4B064DE3}"/>
              </a:ext>
            </a:extLst>
          </p:cNvPr>
          <p:cNvSpPr txBox="1">
            <a:spLocks/>
          </p:cNvSpPr>
          <p:nvPr/>
        </p:nvSpPr>
        <p:spPr>
          <a:xfrm>
            <a:off x="1981199" y="2441180"/>
            <a:ext cx="8229600" cy="2743200"/>
          </a:xfrm>
          <a:prstGeom prst="rect">
            <a:avLst/>
          </a:prstGeom>
          <a:solidFill>
            <a:srgbClr val="92D050"/>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a:t>Multicore CPUs and Multithreading Technologies</a:t>
            </a:r>
          </a:p>
          <a:p>
            <a:pPr algn="just"/>
            <a:r>
              <a:rPr lang="en-US"/>
              <a:t>GPU Computing to Exascale and Beyond</a:t>
            </a:r>
          </a:p>
          <a:p>
            <a:pPr algn="just"/>
            <a:r>
              <a:rPr lang="en-US"/>
              <a:t>Memory, Storage, and Wide-Area Networking</a:t>
            </a:r>
          </a:p>
          <a:p>
            <a:pPr algn="just"/>
            <a:r>
              <a:rPr lang="en-US"/>
              <a:t>Virtual Machines and Virtualization Middleware</a:t>
            </a:r>
          </a:p>
          <a:p>
            <a:pPr algn="just"/>
            <a:r>
              <a:rPr lang="en-US"/>
              <a:t>Data Center Virtualization for Cloud Computing</a:t>
            </a:r>
          </a:p>
          <a:p>
            <a:endParaRPr lang="en-US" dirty="0"/>
          </a:p>
        </p:txBody>
      </p:sp>
    </p:spTree>
    <p:extLst>
      <p:ext uri="{BB962C8B-B14F-4D97-AF65-F5344CB8AC3E}">
        <p14:creationId xmlns:p14="http://schemas.microsoft.com/office/powerpoint/2010/main" val="16849827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212E1-37DF-0877-A4D5-6A7D2BF34B6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D18DE8D-4DDB-DB8C-96F2-2D49A2F850A0}"/>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BE76F64A-9345-549A-A1EC-8F18C5E00487}"/>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9C17F089-F17B-F893-C8F0-2447BB227D2B}"/>
              </a:ext>
            </a:extLst>
          </p:cNvPr>
          <p:cNvSpPr txBox="1">
            <a:spLocks/>
          </p:cNvSpPr>
          <p:nvPr/>
        </p:nvSpPr>
        <p:spPr>
          <a:xfrm>
            <a:off x="1981199" y="1468815"/>
            <a:ext cx="8229600" cy="685801"/>
          </a:xfrm>
          <a:prstGeom prst="rect">
            <a:avLst/>
          </a:prstGeom>
        </p:spPr>
        <p:txBody>
          <a:bodyPr vert="horz" lIns="91440" tIns="45720" rIns="91440" bIns="45720" rtlCol="0" anchor="b">
            <a:normAutofit fontScale="8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IN"/>
              <a:t>Advances in CPU Processors</a:t>
            </a:r>
            <a:endParaRPr lang="en-IN" dirty="0"/>
          </a:p>
        </p:txBody>
      </p:sp>
      <p:pic>
        <p:nvPicPr>
          <p:cNvPr id="3" name="Content Placeholder 5">
            <a:extLst>
              <a:ext uri="{FF2B5EF4-FFF2-40B4-BE49-F238E27FC236}">
                <a16:creationId xmlns:a16="http://schemas.microsoft.com/office/drawing/2014/main" id="{BF3B308D-4453-6F3C-8F2C-1CD2E7CAFE2B}"/>
              </a:ext>
            </a:extLst>
          </p:cNvPr>
          <p:cNvPicPr>
            <a:picLocks noChangeAspect="1"/>
          </p:cNvPicPr>
          <p:nvPr/>
        </p:nvPicPr>
        <p:blipFill>
          <a:blip r:embed="rId4"/>
          <a:stretch>
            <a:fillRect/>
          </a:stretch>
        </p:blipFill>
        <p:spPr>
          <a:xfrm>
            <a:off x="1981199" y="2018139"/>
            <a:ext cx="7807657" cy="3971547"/>
          </a:xfrm>
          <a:prstGeom prst="rect">
            <a:avLst/>
          </a:prstGeom>
        </p:spPr>
      </p:pic>
    </p:spTree>
    <p:extLst>
      <p:ext uri="{BB962C8B-B14F-4D97-AF65-F5344CB8AC3E}">
        <p14:creationId xmlns:p14="http://schemas.microsoft.com/office/powerpoint/2010/main" val="25772577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1E0543-11D6-D0BD-AEAB-218B3236455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A38679A-114D-4EA9-CF16-2D28B7DC5687}"/>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C330F6C3-FFF1-3037-157F-C2592F08604C}"/>
              </a:ext>
            </a:extLst>
          </p:cNvPr>
          <p:cNvPicPr>
            <a:picLocks noChangeAspect="1"/>
          </p:cNvPicPr>
          <p:nvPr/>
        </p:nvPicPr>
        <p:blipFill>
          <a:blip r:embed="rId3"/>
          <a:stretch>
            <a:fillRect/>
          </a:stretch>
        </p:blipFill>
        <p:spPr>
          <a:xfrm>
            <a:off x="0" y="6139661"/>
            <a:ext cx="12191999" cy="736125"/>
          </a:xfrm>
          <a:prstGeom prst="rect">
            <a:avLst/>
          </a:prstGeom>
        </p:spPr>
      </p:pic>
      <p:pic>
        <p:nvPicPr>
          <p:cNvPr id="2" name="Content Placeholder 5">
            <a:extLst>
              <a:ext uri="{FF2B5EF4-FFF2-40B4-BE49-F238E27FC236}">
                <a16:creationId xmlns:a16="http://schemas.microsoft.com/office/drawing/2014/main" id="{46FA5744-79C3-4E71-6726-7F5A9F3D91F7}"/>
              </a:ext>
            </a:extLst>
          </p:cNvPr>
          <p:cNvPicPr>
            <a:picLocks noChangeAspect="1"/>
          </p:cNvPicPr>
          <p:nvPr/>
        </p:nvPicPr>
        <p:blipFill>
          <a:blip r:embed="rId4"/>
          <a:stretch>
            <a:fillRect/>
          </a:stretch>
        </p:blipFill>
        <p:spPr>
          <a:xfrm>
            <a:off x="2258705" y="1548929"/>
            <a:ext cx="8229600" cy="4055298"/>
          </a:xfrm>
          <a:prstGeom prst="rect">
            <a:avLst/>
          </a:prstGeom>
        </p:spPr>
      </p:pic>
    </p:spTree>
    <p:extLst>
      <p:ext uri="{BB962C8B-B14F-4D97-AF65-F5344CB8AC3E}">
        <p14:creationId xmlns:p14="http://schemas.microsoft.com/office/powerpoint/2010/main" val="39608259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A4EA7-B1E1-372F-A28E-FD6CAA9AEAC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A39E009-06C4-5CB0-9DE9-2D974236165E}"/>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C6A3EBC3-E148-88BC-7286-FA79203AD93C}"/>
              </a:ext>
            </a:extLst>
          </p:cNvPr>
          <p:cNvPicPr>
            <a:picLocks noChangeAspect="1"/>
          </p:cNvPicPr>
          <p:nvPr/>
        </p:nvPicPr>
        <p:blipFill>
          <a:blip r:embed="rId3"/>
          <a:stretch>
            <a:fillRect/>
          </a:stretch>
        </p:blipFill>
        <p:spPr>
          <a:xfrm>
            <a:off x="0" y="6139661"/>
            <a:ext cx="12191999" cy="736125"/>
          </a:xfrm>
          <a:prstGeom prst="rect">
            <a:avLst/>
          </a:prstGeom>
        </p:spPr>
      </p:pic>
      <p:pic>
        <p:nvPicPr>
          <p:cNvPr id="2" name="Content Placeholder 5">
            <a:extLst>
              <a:ext uri="{FF2B5EF4-FFF2-40B4-BE49-F238E27FC236}">
                <a16:creationId xmlns:a16="http://schemas.microsoft.com/office/drawing/2014/main" id="{59CAD489-6C05-C634-FE32-155ED96D4E16}"/>
              </a:ext>
            </a:extLst>
          </p:cNvPr>
          <p:cNvPicPr>
            <a:picLocks noChangeAspect="1"/>
          </p:cNvPicPr>
          <p:nvPr/>
        </p:nvPicPr>
        <p:blipFill>
          <a:blip r:embed="rId4"/>
          <a:stretch>
            <a:fillRect/>
          </a:stretch>
        </p:blipFill>
        <p:spPr>
          <a:xfrm>
            <a:off x="1985749" y="1941244"/>
            <a:ext cx="7485797" cy="4174533"/>
          </a:xfrm>
          <a:prstGeom prst="rect">
            <a:avLst/>
          </a:prstGeom>
        </p:spPr>
      </p:pic>
      <p:sp>
        <p:nvSpPr>
          <p:cNvPr id="3" name="Title 1">
            <a:extLst>
              <a:ext uri="{FF2B5EF4-FFF2-40B4-BE49-F238E27FC236}">
                <a16:creationId xmlns:a16="http://schemas.microsoft.com/office/drawing/2014/main" id="{25A73BD9-BD15-C4AB-0AC3-1AA35F7B0970}"/>
              </a:ext>
            </a:extLst>
          </p:cNvPr>
          <p:cNvSpPr txBox="1">
            <a:spLocks/>
          </p:cNvSpPr>
          <p:nvPr/>
        </p:nvSpPr>
        <p:spPr>
          <a:xfrm>
            <a:off x="1976651" y="1376623"/>
            <a:ext cx="8229600" cy="579438"/>
          </a:xfrm>
          <a:prstGeom prst="rect">
            <a:avLst/>
          </a:prstGeom>
        </p:spPr>
        <p:txBody>
          <a:bodyPr vert="horz" lIns="91440" tIns="45720" rIns="91440" bIns="45720" rtlCol="0" anchor="b">
            <a:normAutofit fontScale="6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IN" dirty="0"/>
              <a:t>Multithreading Technology</a:t>
            </a:r>
          </a:p>
        </p:txBody>
      </p:sp>
    </p:spTree>
    <p:extLst>
      <p:ext uri="{BB962C8B-B14F-4D97-AF65-F5344CB8AC3E}">
        <p14:creationId xmlns:p14="http://schemas.microsoft.com/office/powerpoint/2010/main" val="563941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1ECD2-610D-9F8D-C96C-5D09EAB731F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8BE80EE-B055-EF1E-C035-6BE1FF53F28F}"/>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7251F2B5-CE4D-A12E-259A-B86AABA2C3FA}"/>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F6C6495F-678E-9FA5-B26E-61DE84146C62}"/>
              </a:ext>
            </a:extLst>
          </p:cNvPr>
          <p:cNvSpPr txBox="1">
            <a:spLocks/>
          </p:cNvSpPr>
          <p:nvPr/>
        </p:nvSpPr>
        <p:spPr>
          <a:xfrm>
            <a:off x="1981199" y="1094064"/>
            <a:ext cx="8229600" cy="11430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400"/>
              <a:t>Distributed System Models</a:t>
            </a:r>
            <a:endParaRPr lang="en-US" dirty="0"/>
          </a:p>
        </p:txBody>
      </p:sp>
      <p:sp>
        <p:nvSpPr>
          <p:cNvPr id="5" name="Content Placeholder 2">
            <a:extLst>
              <a:ext uri="{FF2B5EF4-FFF2-40B4-BE49-F238E27FC236}">
                <a16:creationId xmlns:a16="http://schemas.microsoft.com/office/drawing/2014/main" id="{B3FCDA82-4351-2F9E-0FB4-8241BBED8886}"/>
              </a:ext>
            </a:extLst>
          </p:cNvPr>
          <p:cNvSpPr txBox="1">
            <a:spLocks/>
          </p:cNvSpPr>
          <p:nvPr/>
        </p:nvSpPr>
        <p:spPr>
          <a:xfrm>
            <a:off x="1981199" y="2446804"/>
            <a:ext cx="8104497" cy="3558212"/>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solidFill>
                  <a:srgbClr val="273239"/>
                </a:solidFill>
                <a:latin typeface="Nunito" pitchFamily="2" charset="0"/>
              </a:rPr>
              <a:t>Distributed computing is a system where processing and data storage is distributed across multiple devices or systems, rather than handled by a single central device. </a:t>
            </a:r>
            <a:endParaRPr lang="en-US"/>
          </a:p>
          <a:p>
            <a:endParaRPr lang="en-US" dirty="0"/>
          </a:p>
        </p:txBody>
      </p:sp>
      <p:pic>
        <p:nvPicPr>
          <p:cNvPr id="6" name="Picture 5">
            <a:extLst>
              <a:ext uri="{FF2B5EF4-FFF2-40B4-BE49-F238E27FC236}">
                <a16:creationId xmlns:a16="http://schemas.microsoft.com/office/drawing/2014/main" id="{E80C2B6D-4C25-B0E9-A0C6-A6D0A474CB32}"/>
              </a:ext>
            </a:extLst>
          </p:cNvPr>
          <p:cNvPicPr>
            <a:picLocks noChangeAspect="1"/>
          </p:cNvPicPr>
          <p:nvPr/>
        </p:nvPicPr>
        <p:blipFill>
          <a:blip r:embed="rId4"/>
          <a:stretch>
            <a:fillRect/>
          </a:stretch>
        </p:blipFill>
        <p:spPr>
          <a:xfrm>
            <a:off x="2324099" y="3676473"/>
            <a:ext cx="7543800" cy="2227460"/>
          </a:xfrm>
          <a:prstGeom prst="rect">
            <a:avLst/>
          </a:prstGeom>
        </p:spPr>
      </p:pic>
    </p:spTree>
    <p:extLst>
      <p:ext uri="{BB962C8B-B14F-4D97-AF65-F5344CB8AC3E}">
        <p14:creationId xmlns:p14="http://schemas.microsoft.com/office/powerpoint/2010/main" val="37870517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93C9E-42C4-A3EA-A50B-AA22D638132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C690C37-562E-5B62-263A-188493F47412}"/>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8C81A350-0AC7-A167-BCA6-6C71939CB518}"/>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93BB1DDC-B296-A28B-1A95-89F64397E6DE}"/>
              </a:ext>
            </a:extLst>
          </p:cNvPr>
          <p:cNvSpPr txBox="1">
            <a:spLocks/>
          </p:cNvSpPr>
          <p:nvPr/>
        </p:nvSpPr>
        <p:spPr>
          <a:xfrm>
            <a:off x="2449773" y="1509758"/>
            <a:ext cx="8229600" cy="685801"/>
          </a:xfrm>
          <a:prstGeom prst="rect">
            <a:avLst/>
          </a:prstGeom>
        </p:spPr>
        <p:txBody>
          <a:bodyPr vert="horz" lIns="91440" tIns="45720" rIns="91440" bIns="45720" rtlCol="0" anchor="b">
            <a:normAutofit fontScale="8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IN"/>
              <a:t>GPU Programming Model</a:t>
            </a:r>
            <a:endParaRPr lang="en-IN" dirty="0"/>
          </a:p>
        </p:txBody>
      </p:sp>
      <p:pic>
        <p:nvPicPr>
          <p:cNvPr id="3" name="Content Placeholder 5">
            <a:extLst>
              <a:ext uri="{FF2B5EF4-FFF2-40B4-BE49-F238E27FC236}">
                <a16:creationId xmlns:a16="http://schemas.microsoft.com/office/drawing/2014/main" id="{AEE5FDF0-ED72-AC15-A08E-FF18DD652E0B}"/>
              </a:ext>
            </a:extLst>
          </p:cNvPr>
          <p:cNvPicPr>
            <a:picLocks noChangeAspect="1"/>
          </p:cNvPicPr>
          <p:nvPr/>
        </p:nvPicPr>
        <p:blipFill>
          <a:blip r:embed="rId4"/>
          <a:stretch>
            <a:fillRect/>
          </a:stretch>
        </p:blipFill>
        <p:spPr>
          <a:xfrm>
            <a:off x="2449773" y="2101605"/>
            <a:ext cx="8211696" cy="4038056"/>
          </a:xfrm>
          <a:prstGeom prst="rect">
            <a:avLst/>
          </a:prstGeom>
        </p:spPr>
      </p:pic>
    </p:spTree>
    <p:extLst>
      <p:ext uri="{BB962C8B-B14F-4D97-AF65-F5344CB8AC3E}">
        <p14:creationId xmlns:p14="http://schemas.microsoft.com/office/powerpoint/2010/main" val="598053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30077-787D-6F53-57D1-F7B69EBD82D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5489ABD-2A85-DE8B-E488-13B26B650075}"/>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4007AAD3-4405-1E31-4EBF-D58FBFEE11F9}"/>
              </a:ext>
            </a:extLst>
          </p:cNvPr>
          <p:cNvPicPr>
            <a:picLocks noChangeAspect="1"/>
          </p:cNvPicPr>
          <p:nvPr/>
        </p:nvPicPr>
        <p:blipFill>
          <a:blip r:embed="rId3"/>
          <a:stretch>
            <a:fillRect/>
          </a:stretch>
        </p:blipFill>
        <p:spPr>
          <a:xfrm>
            <a:off x="0" y="6139661"/>
            <a:ext cx="12191999" cy="736125"/>
          </a:xfrm>
          <a:prstGeom prst="rect">
            <a:avLst/>
          </a:prstGeom>
        </p:spPr>
      </p:pic>
      <p:pic>
        <p:nvPicPr>
          <p:cNvPr id="2" name="Content Placeholder 5">
            <a:extLst>
              <a:ext uri="{FF2B5EF4-FFF2-40B4-BE49-F238E27FC236}">
                <a16:creationId xmlns:a16="http://schemas.microsoft.com/office/drawing/2014/main" id="{006F57FE-52B0-F5C3-AA2A-5194F020EC4E}"/>
              </a:ext>
            </a:extLst>
          </p:cNvPr>
          <p:cNvPicPr>
            <a:picLocks noChangeAspect="1"/>
          </p:cNvPicPr>
          <p:nvPr/>
        </p:nvPicPr>
        <p:blipFill>
          <a:blip r:embed="rId4"/>
          <a:stretch>
            <a:fillRect/>
          </a:stretch>
        </p:blipFill>
        <p:spPr>
          <a:xfrm>
            <a:off x="2273490" y="1488336"/>
            <a:ext cx="7162800" cy="4515727"/>
          </a:xfrm>
          <a:prstGeom prst="rect">
            <a:avLst/>
          </a:prstGeom>
        </p:spPr>
      </p:pic>
    </p:spTree>
    <p:extLst>
      <p:ext uri="{BB962C8B-B14F-4D97-AF65-F5344CB8AC3E}">
        <p14:creationId xmlns:p14="http://schemas.microsoft.com/office/powerpoint/2010/main" val="22565794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B69C8D-6EE6-2FF6-3A70-747AA3340C7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26A9C8E-9360-CC4A-9BE6-3AD4CBEA3292}"/>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B1944DB7-51AC-7D2C-C281-8FE4DF9624ED}"/>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6DDE156D-7F9D-F7E4-C6C1-4F8B5FBF08B6}"/>
              </a:ext>
            </a:extLst>
          </p:cNvPr>
          <p:cNvSpPr txBox="1">
            <a:spLocks/>
          </p:cNvSpPr>
          <p:nvPr/>
        </p:nvSpPr>
        <p:spPr>
          <a:xfrm>
            <a:off x="2332112" y="1674996"/>
            <a:ext cx="8229600" cy="579438"/>
          </a:xfrm>
          <a:prstGeom prst="rect">
            <a:avLst/>
          </a:prstGeom>
        </p:spPr>
        <p:txBody>
          <a:bodyPr vert="horz" lIns="91440" tIns="45720" rIns="91440" bIns="45720" rtlCol="0" anchor="b">
            <a:normAutofit fontScale="6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Power Efficiency of the GPU</a:t>
            </a:r>
            <a:endParaRPr lang="en-IN" dirty="0"/>
          </a:p>
        </p:txBody>
      </p:sp>
      <p:pic>
        <p:nvPicPr>
          <p:cNvPr id="3" name="Content Placeholder 5">
            <a:extLst>
              <a:ext uri="{FF2B5EF4-FFF2-40B4-BE49-F238E27FC236}">
                <a16:creationId xmlns:a16="http://schemas.microsoft.com/office/drawing/2014/main" id="{3C2A3601-19B1-39C7-8EF0-7BA7F100D7CC}"/>
              </a:ext>
            </a:extLst>
          </p:cNvPr>
          <p:cNvPicPr>
            <a:picLocks noChangeAspect="1"/>
          </p:cNvPicPr>
          <p:nvPr/>
        </p:nvPicPr>
        <p:blipFill>
          <a:blip r:embed="rId4"/>
          <a:stretch>
            <a:fillRect/>
          </a:stretch>
        </p:blipFill>
        <p:spPr>
          <a:xfrm>
            <a:off x="2291168" y="2084576"/>
            <a:ext cx="8028196" cy="3935224"/>
          </a:xfrm>
          <a:prstGeom prst="rect">
            <a:avLst/>
          </a:prstGeom>
        </p:spPr>
      </p:pic>
    </p:spTree>
    <p:extLst>
      <p:ext uri="{BB962C8B-B14F-4D97-AF65-F5344CB8AC3E}">
        <p14:creationId xmlns:p14="http://schemas.microsoft.com/office/powerpoint/2010/main" val="12883024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FB6D0-654E-67F5-2727-6CEA3BC40CA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536249C-B374-FFCF-34A7-5BD2CCC1BC84}"/>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48E3DBC3-46F2-4482-3313-26BEC45A3759}"/>
              </a:ext>
            </a:extLst>
          </p:cNvPr>
          <p:cNvPicPr>
            <a:picLocks noChangeAspect="1"/>
          </p:cNvPicPr>
          <p:nvPr/>
        </p:nvPicPr>
        <p:blipFill>
          <a:blip r:embed="rId3"/>
          <a:stretch>
            <a:fillRect/>
          </a:stretch>
        </p:blipFill>
        <p:spPr>
          <a:xfrm>
            <a:off x="0" y="6139661"/>
            <a:ext cx="12191999" cy="736125"/>
          </a:xfrm>
          <a:prstGeom prst="rect">
            <a:avLst/>
          </a:prstGeom>
        </p:spPr>
      </p:pic>
      <p:sp>
        <p:nvSpPr>
          <p:cNvPr id="4" name="Title 1">
            <a:extLst>
              <a:ext uri="{FF2B5EF4-FFF2-40B4-BE49-F238E27FC236}">
                <a16:creationId xmlns:a16="http://schemas.microsoft.com/office/drawing/2014/main" id="{7FF0ACF4-52D4-53BB-E5DF-0AAA8DD0D1A3}"/>
              </a:ext>
            </a:extLst>
          </p:cNvPr>
          <p:cNvSpPr txBox="1">
            <a:spLocks/>
          </p:cNvSpPr>
          <p:nvPr/>
        </p:nvSpPr>
        <p:spPr>
          <a:xfrm>
            <a:off x="1821976" y="1468272"/>
            <a:ext cx="8229600" cy="42703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IN" sz="3200" dirty="0"/>
              <a:t>Memory, Storage, and Wide-Area Networking</a:t>
            </a:r>
          </a:p>
        </p:txBody>
      </p:sp>
      <p:pic>
        <p:nvPicPr>
          <p:cNvPr id="5" name="Content Placeholder 5">
            <a:extLst>
              <a:ext uri="{FF2B5EF4-FFF2-40B4-BE49-F238E27FC236}">
                <a16:creationId xmlns:a16="http://schemas.microsoft.com/office/drawing/2014/main" id="{A106AA35-564E-EB9C-4C4C-70F24E3ECFBA}"/>
              </a:ext>
            </a:extLst>
          </p:cNvPr>
          <p:cNvPicPr>
            <a:picLocks noChangeAspect="1"/>
          </p:cNvPicPr>
          <p:nvPr/>
        </p:nvPicPr>
        <p:blipFill>
          <a:blip r:embed="rId4"/>
          <a:stretch>
            <a:fillRect/>
          </a:stretch>
        </p:blipFill>
        <p:spPr>
          <a:xfrm>
            <a:off x="2019299" y="1895310"/>
            <a:ext cx="8153400" cy="3942521"/>
          </a:xfrm>
          <a:prstGeom prst="rect">
            <a:avLst/>
          </a:prstGeom>
        </p:spPr>
      </p:pic>
    </p:spTree>
    <p:extLst>
      <p:ext uri="{BB962C8B-B14F-4D97-AF65-F5344CB8AC3E}">
        <p14:creationId xmlns:p14="http://schemas.microsoft.com/office/powerpoint/2010/main" val="21977127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3654C-C0E0-AFBE-2471-F38DF763EB2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22ED752-B525-5ADC-DEF2-5A40D6990B71}"/>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929A5F95-5562-3104-560D-01DE7155A3F1}"/>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F0C9A7B8-557A-C3BA-C970-F2BDE928DAA7}"/>
              </a:ext>
            </a:extLst>
          </p:cNvPr>
          <p:cNvSpPr txBox="1">
            <a:spLocks/>
          </p:cNvSpPr>
          <p:nvPr/>
        </p:nvSpPr>
        <p:spPr>
          <a:xfrm>
            <a:off x="2081283" y="1352739"/>
            <a:ext cx="8229600" cy="579438"/>
          </a:xfrm>
          <a:prstGeom prst="rect">
            <a:avLst/>
          </a:prstGeom>
        </p:spPr>
        <p:txBody>
          <a:bodyPr vert="horz" lIns="91440" tIns="45720" rIns="91440" bIns="45720" rtlCol="0" anchor="b">
            <a:normAutofit fontScale="6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IN"/>
              <a:t>System-Area Interconnects</a:t>
            </a:r>
            <a:endParaRPr lang="en-IN" dirty="0"/>
          </a:p>
        </p:txBody>
      </p:sp>
      <p:pic>
        <p:nvPicPr>
          <p:cNvPr id="3" name="Content Placeholder 5">
            <a:extLst>
              <a:ext uri="{FF2B5EF4-FFF2-40B4-BE49-F238E27FC236}">
                <a16:creationId xmlns:a16="http://schemas.microsoft.com/office/drawing/2014/main" id="{885DC327-C6EE-F63C-23AF-B80A9906A5A3}"/>
              </a:ext>
            </a:extLst>
          </p:cNvPr>
          <p:cNvPicPr>
            <a:picLocks noChangeAspect="1"/>
          </p:cNvPicPr>
          <p:nvPr/>
        </p:nvPicPr>
        <p:blipFill>
          <a:blip r:embed="rId4"/>
          <a:stretch>
            <a:fillRect/>
          </a:stretch>
        </p:blipFill>
        <p:spPr>
          <a:xfrm>
            <a:off x="1767386" y="2079858"/>
            <a:ext cx="8229600" cy="4039393"/>
          </a:xfrm>
          <a:prstGeom prst="rect">
            <a:avLst/>
          </a:prstGeom>
        </p:spPr>
      </p:pic>
    </p:spTree>
    <p:extLst>
      <p:ext uri="{BB962C8B-B14F-4D97-AF65-F5344CB8AC3E}">
        <p14:creationId xmlns:p14="http://schemas.microsoft.com/office/powerpoint/2010/main" val="5320703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BC314-EFAE-6396-D677-8703E44882C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541C755-7855-8E27-2A67-D41B7B3DC1D7}"/>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93155CEB-F37A-A68C-1C98-E07CCD819C76}"/>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C3265599-059F-6CB5-A2EC-6F32937CE701}"/>
              </a:ext>
            </a:extLst>
          </p:cNvPr>
          <p:cNvSpPr txBox="1">
            <a:spLocks/>
          </p:cNvSpPr>
          <p:nvPr/>
        </p:nvSpPr>
        <p:spPr>
          <a:xfrm>
            <a:off x="1981199" y="1352739"/>
            <a:ext cx="8229600" cy="57943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a:t>Virtual Machines and Virtualization Middleware</a:t>
            </a:r>
            <a:endParaRPr lang="en-IN" sz="3200" dirty="0"/>
          </a:p>
        </p:txBody>
      </p:sp>
      <p:pic>
        <p:nvPicPr>
          <p:cNvPr id="3" name="Content Placeholder 5">
            <a:extLst>
              <a:ext uri="{FF2B5EF4-FFF2-40B4-BE49-F238E27FC236}">
                <a16:creationId xmlns:a16="http://schemas.microsoft.com/office/drawing/2014/main" id="{9AA6D745-FCFC-5F27-7BBD-3A9AC3DDD6F6}"/>
              </a:ext>
            </a:extLst>
          </p:cNvPr>
          <p:cNvPicPr>
            <a:picLocks noChangeAspect="1"/>
          </p:cNvPicPr>
          <p:nvPr/>
        </p:nvPicPr>
        <p:blipFill>
          <a:blip r:embed="rId4"/>
          <a:stretch>
            <a:fillRect/>
          </a:stretch>
        </p:blipFill>
        <p:spPr>
          <a:xfrm>
            <a:off x="2088731" y="1804864"/>
            <a:ext cx="8014535" cy="4038056"/>
          </a:xfrm>
          <a:prstGeom prst="rect">
            <a:avLst/>
          </a:prstGeom>
        </p:spPr>
      </p:pic>
    </p:spTree>
    <p:extLst>
      <p:ext uri="{BB962C8B-B14F-4D97-AF65-F5344CB8AC3E}">
        <p14:creationId xmlns:p14="http://schemas.microsoft.com/office/powerpoint/2010/main" val="32423754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C8B2A-9AC0-9E3C-DACF-54C7C053454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B5EDE7D-219E-653F-A305-462A35361B33}"/>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86FCF846-69B2-87D2-4598-14FB6AD1002B}"/>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B7C25DAA-28A1-D6A4-2F1F-5FB1FA63DF98}"/>
              </a:ext>
            </a:extLst>
          </p:cNvPr>
          <p:cNvSpPr txBox="1">
            <a:spLocks/>
          </p:cNvSpPr>
          <p:nvPr/>
        </p:nvSpPr>
        <p:spPr>
          <a:xfrm>
            <a:off x="1753737" y="1352739"/>
            <a:ext cx="8229600" cy="579438"/>
          </a:xfrm>
          <a:prstGeom prst="rect">
            <a:avLst/>
          </a:prstGeom>
        </p:spPr>
        <p:txBody>
          <a:bodyPr vert="horz" lIns="91440" tIns="45720" rIns="91440" bIns="45720" rtlCol="0" anchor="b">
            <a:normAutofit fontScale="6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IN" dirty="0"/>
              <a:t>VM Primitive Operations</a:t>
            </a:r>
          </a:p>
        </p:txBody>
      </p:sp>
      <p:pic>
        <p:nvPicPr>
          <p:cNvPr id="3" name="Content Placeholder 5">
            <a:extLst>
              <a:ext uri="{FF2B5EF4-FFF2-40B4-BE49-F238E27FC236}">
                <a16:creationId xmlns:a16="http://schemas.microsoft.com/office/drawing/2014/main" id="{B05E5630-47C1-6F16-BCB0-A503D3BF79FC}"/>
              </a:ext>
            </a:extLst>
          </p:cNvPr>
          <p:cNvPicPr>
            <a:picLocks noChangeAspect="1"/>
          </p:cNvPicPr>
          <p:nvPr/>
        </p:nvPicPr>
        <p:blipFill>
          <a:blip r:embed="rId4"/>
          <a:stretch>
            <a:fillRect/>
          </a:stretch>
        </p:blipFill>
        <p:spPr>
          <a:xfrm>
            <a:off x="1448937" y="1932177"/>
            <a:ext cx="8839199" cy="4145507"/>
          </a:xfrm>
          <a:prstGeom prst="rect">
            <a:avLst/>
          </a:prstGeom>
        </p:spPr>
      </p:pic>
    </p:spTree>
    <p:extLst>
      <p:ext uri="{BB962C8B-B14F-4D97-AF65-F5344CB8AC3E}">
        <p14:creationId xmlns:p14="http://schemas.microsoft.com/office/powerpoint/2010/main" val="29535808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8722D-1A55-4CAA-BCBE-EEB197F8948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3392D0E-DE14-0A9B-F47C-FA5C9022DA8F}"/>
              </a:ext>
            </a:extLst>
          </p:cNvPr>
          <p:cNvPicPr>
            <a:picLocks noChangeAspect="1"/>
          </p:cNvPicPr>
          <p:nvPr/>
        </p:nvPicPr>
        <p:blipFill>
          <a:blip r:embed="rId2"/>
          <a:stretch>
            <a:fillRect/>
          </a:stretch>
        </p:blipFill>
        <p:spPr>
          <a:xfrm>
            <a:off x="0" y="17935"/>
            <a:ext cx="12192000" cy="1352739"/>
          </a:xfrm>
          <a:prstGeom prst="rect">
            <a:avLst/>
          </a:prstGeom>
        </p:spPr>
      </p:pic>
      <p:pic>
        <p:nvPicPr>
          <p:cNvPr id="9" name="Picture 8">
            <a:extLst>
              <a:ext uri="{FF2B5EF4-FFF2-40B4-BE49-F238E27FC236}">
                <a16:creationId xmlns:a16="http://schemas.microsoft.com/office/drawing/2014/main" id="{C822AE4A-A812-64ED-F49C-8654801F0AB9}"/>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13BC234A-D443-4608-1D3C-B4C648FEE945}"/>
              </a:ext>
            </a:extLst>
          </p:cNvPr>
          <p:cNvSpPr txBox="1">
            <a:spLocks/>
          </p:cNvSpPr>
          <p:nvPr/>
        </p:nvSpPr>
        <p:spPr>
          <a:xfrm>
            <a:off x="1981199" y="1370674"/>
            <a:ext cx="8229600" cy="685801"/>
          </a:xfrm>
          <a:prstGeom prst="rect">
            <a:avLst/>
          </a:prstGeom>
        </p:spPr>
        <p:txBody>
          <a:bodyPr vert="horz" lIns="91440" tIns="45720" rIns="91440" bIns="45720" rtlCol="0" anchor="b">
            <a:normAutofit fontScale="8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IN" dirty="0"/>
              <a:t>Virtual Infrastructures</a:t>
            </a:r>
          </a:p>
        </p:txBody>
      </p:sp>
      <p:pic>
        <p:nvPicPr>
          <p:cNvPr id="3" name="Content Placeholder 5">
            <a:extLst>
              <a:ext uri="{FF2B5EF4-FFF2-40B4-BE49-F238E27FC236}">
                <a16:creationId xmlns:a16="http://schemas.microsoft.com/office/drawing/2014/main" id="{259FED2C-5A3D-3463-836D-9F2C2BE5C9AA}"/>
              </a:ext>
            </a:extLst>
          </p:cNvPr>
          <p:cNvPicPr>
            <a:picLocks noChangeAspect="1"/>
          </p:cNvPicPr>
          <p:nvPr/>
        </p:nvPicPr>
        <p:blipFill>
          <a:blip r:embed="rId4"/>
          <a:stretch>
            <a:fillRect/>
          </a:stretch>
        </p:blipFill>
        <p:spPr>
          <a:xfrm>
            <a:off x="1753737" y="1935591"/>
            <a:ext cx="8229600" cy="4055776"/>
          </a:xfrm>
          <a:prstGeom prst="rect">
            <a:avLst/>
          </a:prstGeom>
        </p:spPr>
      </p:pic>
    </p:spTree>
    <p:extLst>
      <p:ext uri="{BB962C8B-B14F-4D97-AF65-F5344CB8AC3E}">
        <p14:creationId xmlns:p14="http://schemas.microsoft.com/office/powerpoint/2010/main" val="36229010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8BF84-CDDC-3C33-ABE2-4ECA9FEBA9F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3176BC4-2B0C-E578-299E-FE33E26CC3F5}"/>
              </a:ext>
            </a:extLst>
          </p:cNvPr>
          <p:cNvPicPr>
            <a:picLocks noChangeAspect="1"/>
          </p:cNvPicPr>
          <p:nvPr/>
        </p:nvPicPr>
        <p:blipFill>
          <a:blip r:embed="rId2"/>
          <a:stretch>
            <a:fillRect/>
          </a:stretch>
        </p:blipFill>
        <p:spPr>
          <a:xfrm>
            <a:off x="-1" y="0"/>
            <a:ext cx="12192000" cy="1352739"/>
          </a:xfrm>
          <a:prstGeom prst="rect">
            <a:avLst/>
          </a:prstGeom>
        </p:spPr>
      </p:pic>
      <p:pic>
        <p:nvPicPr>
          <p:cNvPr id="9" name="Picture 8">
            <a:extLst>
              <a:ext uri="{FF2B5EF4-FFF2-40B4-BE49-F238E27FC236}">
                <a16:creationId xmlns:a16="http://schemas.microsoft.com/office/drawing/2014/main" id="{D533E744-14D5-E00B-2E1D-CE468C3554E7}"/>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6004E434-1895-3A12-5B60-C8F25DD3F20C}"/>
              </a:ext>
            </a:extLst>
          </p:cNvPr>
          <p:cNvSpPr txBox="1">
            <a:spLocks/>
          </p:cNvSpPr>
          <p:nvPr/>
        </p:nvSpPr>
        <p:spPr>
          <a:xfrm>
            <a:off x="2348552" y="1176811"/>
            <a:ext cx="8229600" cy="1143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800" dirty="0"/>
              <a:t>SYSTEM MODELS FOR DISTRIBUTED AND CLOUD COMPUTING</a:t>
            </a:r>
          </a:p>
        </p:txBody>
      </p:sp>
      <p:sp>
        <p:nvSpPr>
          <p:cNvPr id="3" name="Content Placeholder 2">
            <a:extLst>
              <a:ext uri="{FF2B5EF4-FFF2-40B4-BE49-F238E27FC236}">
                <a16:creationId xmlns:a16="http://schemas.microsoft.com/office/drawing/2014/main" id="{8F302DDA-98A2-01D8-A595-3A7CA0354D0D}"/>
              </a:ext>
            </a:extLst>
          </p:cNvPr>
          <p:cNvSpPr txBox="1">
            <a:spLocks/>
          </p:cNvSpPr>
          <p:nvPr/>
        </p:nvSpPr>
        <p:spPr>
          <a:xfrm>
            <a:off x="2490717" y="2581789"/>
            <a:ext cx="8229600" cy="2590800"/>
          </a:xfrm>
          <a:prstGeom prst="rect">
            <a:avLst/>
          </a:prstGeom>
          <a:solidFill>
            <a:srgbClr val="92D050"/>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2000"/>
              <a:t>Distributed and cloud computing systems are built over a large number of autonomous computer nodes. These node machines are interconnected by SANs, LANs, or WANs in a hierarchical manner. With today’s networking technology, a few LAN switches can easily connect hundreds of machines as a working cluster. A WAN can connect many local clusters to form a very large cluster of clusters.</a:t>
            </a:r>
            <a:endParaRPr lang="en-US" sz="2000" dirty="0"/>
          </a:p>
        </p:txBody>
      </p:sp>
    </p:spTree>
    <p:extLst>
      <p:ext uri="{BB962C8B-B14F-4D97-AF65-F5344CB8AC3E}">
        <p14:creationId xmlns:p14="http://schemas.microsoft.com/office/powerpoint/2010/main" val="39369195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A78A0-E4BB-F0D1-509D-B09188FDD48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53918E7-AAE0-E2DA-DB44-80EFBD9B766D}"/>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CF1CC796-EBD5-93B8-F1D3-3645D900B2EF}"/>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C6AC13A3-2192-4D36-DE35-4A670C1F3ED1}"/>
              </a:ext>
            </a:extLst>
          </p:cNvPr>
          <p:cNvSpPr txBox="1">
            <a:spLocks/>
          </p:cNvSpPr>
          <p:nvPr/>
        </p:nvSpPr>
        <p:spPr>
          <a:xfrm>
            <a:off x="2326943" y="2016457"/>
            <a:ext cx="8229600" cy="27463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IN" sz="2800"/>
              <a:t>SYSTEM MODELS FOR DISTRIBUTED AND CLOUD COMPUTING</a:t>
            </a:r>
            <a:endParaRPr lang="en-IN" sz="2800" dirty="0"/>
          </a:p>
        </p:txBody>
      </p:sp>
      <p:pic>
        <p:nvPicPr>
          <p:cNvPr id="3" name="Content Placeholder 5">
            <a:extLst>
              <a:ext uri="{FF2B5EF4-FFF2-40B4-BE49-F238E27FC236}">
                <a16:creationId xmlns:a16="http://schemas.microsoft.com/office/drawing/2014/main" id="{64D54D76-9282-F927-435D-4B87CD14B1EA}"/>
              </a:ext>
            </a:extLst>
          </p:cNvPr>
          <p:cNvPicPr>
            <a:picLocks noChangeAspect="1"/>
          </p:cNvPicPr>
          <p:nvPr/>
        </p:nvPicPr>
        <p:blipFill>
          <a:blip r:embed="rId4"/>
          <a:stretch>
            <a:fillRect/>
          </a:stretch>
        </p:blipFill>
        <p:spPr>
          <a:xfrm>
            <a:off x="2606723" y="2291095"/>
            <a:ext cx="7258334" cy="3636065"/>
          </a:xfrm>
          <a:prstGeom prst="rect">
            <a:avLst/>
          </a:prstGeom>
        </p:spPr>
      </p:pic>
    </p:spTree>
    <p:extLst>
      <p:ext uri="{BB962C8B-B14F-4D97-AF65-F5344CB8AC3E}">
        <p14:creationId xmlns:p14="http://schemas.microsoft.com/office/powerpoint/2010/main" val="3259932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73EC1E-E323-B4BE-01EB-2E38BD71A63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8B75797-991C-D4BC-D0D1-0F5FCB273B71}"/>
              </a:ext>
            </a:extLst>
          </p:cNvPr>
          <p:cNvPicPr>
            <a:picLocks noChangeAspect="1"/>
          </p:cNvPicPr>
          <p:nvPr/>
        </p:nvPicPr>
        <p:blipFill>
          <a:blip r:embed="rId2"/>
          <a:stretch>
            <a:fillRect/>
          </a:stretch>
        </p:blipFill>
        <p:spPr>
          <a:xfrm>
            <a:off x="-1" y="21276"/>
            <a:ext cx="12192000" cy="1352739"/>
          </a:xfrm>
          <a:prstGeom prst="rect">
            <a:avLst/>
          </a:prstGeom>
        </p:spPr>
      </p:pic>
      <p:pic>
        <p:nvPicPr>
          <p:cNvPr id="9" name="Picture 8">
            <a:extLst>
              <a:ext uri="{FF2B5EF4-FFF2-40B4-BE49-F238E27FC236}">
                <a16:creationId xmlns:a16="http://schemas.microsoft.com/office/drawing/2014/main" id="{6ACADAB8-64F1-EF67-EA4E-BC18C7756B35}"/>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F31960D0-C089-2093-EC04-7516813BDFC6}"/>
              </a:ext>
            </a:extLst>
          </p:cNvPr>
          <p:cNvSpPr txBox="1">
            <a:spLocks/>
          </p:cNvSpPr>
          <p:nvPr/>
        </p:nvSpPr>
        <p:spPr>
          <a:xfrm>
            <a:off x="1981199" y="923499"/>
            <a:ext cx="8229600" cy="1143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dirty="0"/>
              <a:t>Scalable Computing Over The Internet</a:t>
            </a:r>
          </a:p>
        </p:txBody>
      </p:sp>
      <p:sp>
        <p:nvSpPr>
          <p:cNvPr id="3" name="Content Placeholder 2">
            <a:extLst>
              <a:ext uri="{FF2B5EF4-FFF2-40B4-BE49-F238E27FC236}">
                <a16:creationId xmlns:a16="http://schemas.microsoft.com/office/drawing/2014/main" id="{7661B622-E6BE-5BD2-46D0-9A661AD239A3}"/>
              </a:ext>
            </a:extLst>
          </p:cNvPr>
          <p:cNvSpPr txBox="1">
            <a:spLocks/>
          </p:cNvSpPr>
          <p:nvPr/>
        </p:nvSpPr>
        <p:spPr>
          <a:xfrm>
            <a:off x="1042916" y="2281925"/>
            <a:ext cx="10106167" cy="3720152"/>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2200" dirty="0"/>
              <a:t>Over the past 60 years, computing technology has undergone a series of platform and environment changes.</a:t>
            </a:r>
          </a:p>
          <a:p>
            <a:pPr algn="just"/>
            <a:r>
              <a:rPr lang="en-US" sz="2200" dirty="0"/>
              <a:t>we assess evolutionary changes in </a:t>
            </a:r>
            <a:r>
              <a:rPr lang="en-US" sz="2200" dirty="0">
                <a:solidFill>
                  <a:srgbClr val="FF0000"/>
                </a:solidFill>
              </a:rPr>
              <a:t>machine architecture, operating system platform, network connectivity, and application workload</a:t>
            </a:r>
            <a:r>
              <a:rPr lang="en-US" sz="2200" dirty="0"/>
              <a:t>. Instead of using a centralized computer to solve computational problems, a parallel and distributed computing system uses </a:t>
            </a:r>
            <a:r>
              <a:rPr lang="en-US" sz="2200" dirty="0">
                <a:highlight>
                  <a:srgbClr val="FFFF00"/>
                </a:highlight>
              </a:rPr>
              <a:t>multiple computers to solve large-scale problems over the Internet</a:t>
            </a:r>
            <a:r>
              <a:rPr lang="en-US" sz="2200" dirty="0"/>
              <a:t>.</a:t>
            </a:r>
          </a:p>
          <a:p>
            <a:pPr algn="just"/>
            <a:r>
              <a:rPr lang="en-US" sz="2200" dirty="0"/>
              <a:t> Thus, distributed computing becomes data-intensive and network-centric. This section identifies the applications of modern computer systems that practice parallel and distributed computing. These large-scale Internet applications have significantly enhanced the quality of life and information services in society today.</a:t>
            </a:r>
          </a:p>
        </p:txBody>
      </p:sp>
    </p:spTree>
    <p:extLst>
      <p:ext uri="{BB962C8B-B14F-4D97-AF65-F5344CB8AC3E}">
        <p14:creationId xmlns:p14="http://schemas.microsoft.com/office/powerpoint/2010/main" val="25027988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D6BB8-3691-EBF2-6E65-4B23263E700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FE07497-D535-60FB-C677-FDEA7B3246FF}"/>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78096B3A-C9BD-2426-A7CC-B2BE0364B0A2}"/>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CA4D67EC-1FCF-A86F-9B58-6E8BD9571E0E}"/>
              </a:ext>
            </a:extLst>
          </p:cNvPr>
          <p:cNvSpPr txBox="1">
            <a:spLocks/>
          </p:cNvSpPr>
          <p:nvPr/>
        </p:nvSpPr>
        <p:spPr>
          <a:xfrm>
            <a:off x="1808328" y="781239"/>
            <a:ext cx="8229600" cy="11430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dirty="0"/>
              <a:t>Clusters of Cooperative Computers</a:t>
            </a:r>
          </a:p>
        </p:txBody>
      </p:sp>
      <p:sp>
        <p:nvSpPr>
          <p:cNvPr id="3" name="Content Placeholder 2">
            <a:extLst>
              <a:ext uri="{FF2B5EF4-FFF2-40B4-BE49-F238E27FC236}">
                <a16:creationId xmlns:a16="http://schemas.microsoft.com/office/drawing/2014/main" id="{5B9274D2-328C-C96C-AA17-899F09025F6D}"/>
              </a:ext>
            </a:extLst>
          </p:cNvPr>
          <p:cNvSpPr txBox="1">
            <a:spLocks/>
          </p:cNvSpPr>
          <p:nvPr/>
        </p:nvSpPr>
        <p:spPr>
          <a:xfrm>
            <a:off x="2149522" y="2355550"/>
            <a:ext cx="8229600" cy="2209800"/>
          </a:xfrm>
          <a:prstGeom prst="rect">
            <a:avLst/>
          </a:prstGeom>
          <a:solidFill>
            <a:srgbClr val="92D050"/>
          </a:solidFill>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a:t>A computing cluster consists of interconnected stand-alone computers which work cooperatively as a single integrated computing resource. In the past, clustered computer systems have demonstrated impressive results in handling heavy workloads with large data sets.</a:t>
            </a:r>
            <a:endParaRPr lang="en-US" dirty="0"/>
          </a:p>
        </p:txBody>
      </p:sp>
    </p:spTree>
    <p:extLst>
      <p:ext uri="{BB962C8B-B14F-4D97-AF65-F5344CB8AC3E}">
        <p14:creationId xmlns:p14="http://schemas.microsoft.com/office/powerpoint/2010/main" val="2177656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0539E-5C5F-1A76-1034-205A415BCE8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23900D5-560D-C317-6CBA-E1C229E5F8BA}"/>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AFB72AA5-AF1D-685D-13E9-8F6830092D0F}"/>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0E0C3562-AEE0-CA31-36E8-545022435EDA}"/>
              </a:ext>
            </a:extLst>
          </p:cNvPr>
          <p:cNvSpPr txBox="1">
            <a:spLocks/>
          </p:cNvSpPr>
          <p:nvPr/>
        </p:nvSpPr>
        <p:spPr>
          <a:xfrm>
            <a:off x="2223163" y="1506547"/>
            <a:ext cx="8229600" cy="1143000"/>
          </a:xfrm>
          <a:prstGeom prst="rect">
            <a:avLst/>
          </a:prstGeom>
        </p:spPr>
        <p:txBody>
          <a:bodyPr vert="horz" lIns="91440" tIns="45720" rIns="91440" bIns="45720" rtlCol="0" anchor="b">
            <a:normAutofit fontScale="7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t>Cluster Architecture</a:t>
            </a:r>
            <a:br>
              <a:rPr lang="en-US"/>
            </a:br>
            <a:endParaRPr lang="en-US" dirty="0"/>
          </a:p>
        </p:txBody>
      </p:sp>
      <p:pic>
        <p:nvPicPr>
          <p:cNvPr id="3" name="Picture 2" descr="A diagram of a network&#10;&#10;AI-generated content may be incorrect.">
            <a:extLst>
              <a:ext uri="{FF2B5EF4-FFF2-40B4-BE49-F238E27FC236}">
                <a16:creationId xmlns:a16="http://schemas.microsoft.com/office/drawing/2014/main" id="{A41254A4-489A-47D7-FB36-539A7EEB64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5082" y="2234657"/>
            <a:ext cx="5060761" cy="3730388"/>
          </a:xfrm>
          <a:prstGeom prst="rect">
            <a:avLst/>
          </a:prstGeom>
          <a:ln>
            <a:solidFill>
              <a:schemeClr val="tx1"/>
            </a:solidFill>
          </a:ln>
        </p:spPr>
      </p:pic>
      <p:sp>
        <p:nvSpPr>
          <p:cNvPr id="4" name="TextBox 3">
            <a:extLst>
              <a:ext uri="{FF2B5EF4-FFF2-40B4-BE49-F238E27FC236}">
                <a16:creationId xmlns:a16="http://schemas.microsoft.com/office/drawing/2014/main" id="{F40B8EF5-8591-F3EE-4734-ED35ADFCAE0C}"/>
              </a:ext>
            </a:extLst>
          </p:cNvPr>
          <p:cNvSpPr txBox="1"/>
          <p:nvPr/>
        </p:nvSpPr>
        <p:spPr>
          <a:xfrm>
            <a:off x="6232335" y="2988142"/>
            <a:ext cx="5313670" cy="2031325"/>
          </a:xfrm>
          <a:prstGeom prst="rect">
            <a:avLst/>
          </a:prstGeom>
          <a:solidFill>
            <a:srgbClr val="92D050"/>
          </a:solidFill>
          <a:ln>
            <a:solidFill>
              <a:schemeClr val="tx1"/>
            </a:solidFill>
          </a:ln>
        </p:spPr>
        <p:txBody>
          <a:bodyPr wrap="square">
            <a:spAutoFit/>
          </a:bodyPr>
          <a:lstStyle/>
          <a:p>
            <a:r>
              <a:rPr lang="en-US" dirty="0"/>
              <a:t> Shows the architecture of a typical server cluster built around a low-latency, high bandwidth interconnection network. This network can be as simple as a SAN (e.g., </a:t>
            </a:r>
            <a:r>
              <a:rPr lang="en-US" dirty="0" err="1"/>
              <a:t>Myrinet</a:t>
            </a:r>
            <a:r>
              <a:rPr lang="en-US" dirty="0"/>
              <a:t>) or a LAN (e.g., Ethernet). To build a larger cluster with more nodes, the interconnection network can be built with multiple levels of Gigabit Ethernet, </a:t>
            </a:r>
            <a:r>
              <a:rPr lang="en-US" dirty="0" err="1"/>
              <a:t>Myrinet</a:t>
            </a:r>
            <a:r>
              <a:rPr lang="en-US" dirty="0"/>
              <a:t>, or InfiniBand switches.</a:t>
            </a:r>
          </a:p>
        </p:txBody>
      </p:sp>
    </p:spTree>
    <p:extLst>
      <p:ext uri="{BB962C8B-B14F-4D97-AF65-F5344CB8AC3E}">
        <p14:creationId xmlns:p14="http://schemas.microsoft.com/office/powerpoint/2010/main" val="42553105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746E2-00A9-ED41-069B-3C3B529EF5E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1F0E9ED-7FEA-9F52-923D-1D59AC16F9EB}"/>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1DD2186D-7581-DC96-FC2D-28B54C15F634}"/>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extBox 1">
            <a:extLst>
              <a:ext uri="{FF2B5EF4-FFF2-40B4-BE49-F238E27FC236}">
                <a16:creationId xmlns:a16="http://schemas.microsoft.com/office/drawing/2014/main" id="{44A0E2D5-D62C-2FFE-8E88-4F50A2167BFD}"/>
              </a:ext>
            </a:extLst>
          </p:cNvPr>
          <p:cNvSpPr txBox="1"/>
          <p:nvPr/>
        </p:nvSpPr>
        <p:spPr>
          <a:xfrm>
            <a:off x="2201839" y="2205251"/>
            <a:ext cx="8229600" cy="2862322"/>
          </a:xfrm>
          <a:prstGeom prst="rect">
            <a:avLst/>
          </a:prstGeom>
          <a:solidFill>
            <a:srgbClr val="92D050"/>
          </a:solidFill>
        </p:spPr>
        <p:txBody>
          <a:bodyPr wrap="square">
            <a:spAutoFit/>
          </a:bodyPr>
          <a:lstStyle/>
          <a:p>
            <a:r>
              <a:rPr lang="en-US" sz="2000" dirty="0"/>
              <a:t>Through hierarchical construction using a SAN, LAN, or WAN, one can build scalable clusters with an increasing number of nodes. The cluster is connected to the Internet via a virtual private network (VPN) gateway. The gateway IP address locates the cluster. The system image of a computer is decided by the way the OS manages the shared cluster resources. Most clusters have loosely coupled node computers. All resources of a server node are managed by their own OS. Thus, most clusters have multiple system images as a result of having many autonomous nodes under different OS control.</a:t>
            </a:r>
          </a:p>
        </p:txBody>
      </p:sp>
    </p:spTree>
    <p:extLst>
      <p:ext uri="{BB962C8B-B14F-4D97-AF65-F5344CB8AC3E}">
        <p14:creationId xmlns:p14="http://schemas.microsoft.com/office/powerpoint/2010/main" val="23767514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FB5FAE-376B-469F-5F40-50BE9D9347A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FB3EB17-C243-4916-34CC-50803C76D1D3}"/>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4FF5B089-FB07-7CC1-5D29-23592B9561BE}"/>
              </a:ext>
            </a:extLst>
          </p:cNvPr>
          <p:cNvPicPr>
            <a:picLocks noChangeAspect="1"/>
          </p:cNvPicPr>
          <p:nvPr/>
        </p:nvPicPr>
        <p:blipFill>
          <a:blip r:embed="rId3"/>
          <a:stretch>
            <a:fillRect/>
          </a:stretch>
        </p:blipFill>
        <p:spPr>
          <a:xfrm>
            <a:off x="0" y="6139661"/>
            <a:ext cx="12191999" cy="736125"/>
          </a:xfrm>
          <a:prstGeom prst="rect">
            <a:avLst/>
          </a:prstGeom>
        </p:spPr>
      </p:pic>
      <p:pic>
        <p:nvPicPr>
          <p:cNvPr id="2" name="Content Placeholder 5">
            <a:extLst>
              <a:ext uri="{FF2B5EF4-FFF2-40B4-BE49-F238E27FC236}">
                <a16:creationId xmlns:a16="http://schemas.microsoft.com/office/drawing/2014/main" id="{28747C0C-98E7-89E7-3CC5-F9220D8AA6B8}"/>
              </a:ext>
            </a:extLst>
          </p:cNvPr>
          <p:cNvPicPr>
            <a:picLocks noChangeAspect="1"/>
          </p:cNvPicPr>
          <p:nvPr/>
        </p:nvPicPr>
        <p:blipFill>
          <a:blip r:embed="rId4"/>
          <a:stretch>
            <a:fillRect/>
          </a:stretch>
        </p:blipFill>
        <p:spPr>
          <a:xfrm>
            <a:off x="1866331" y="1377826"/>
            <a:ext cx="8763000" cy="4736748"/>
          </a:xfrm>
          <a:prstGeom prst="rect">
            <a:avLst/>
          </a:prstGeom>
        </p:spPr>
      </p:pic>
    </p:spTree>
    <p:extLst>
      <p:ext uri="{BB962C8B-B14F-4D97-AF65-F5344CB8AC3E}">
        <p14:creationId xmlns:p14="http://schemas.microsoft.com/office/powerpoint/2010/main" val="22119786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FF68B-F82A-9B57-0288-DB8298C672B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96E9C90-5057-A8D6-B257-4542A378E06B}"/>
              </a:ext>
            </a:extLst>
          </p:cNvPr>
          <p:cNvPicPr>
            <a:picLocks noChangeAspect="1"/>
          </p:cNvPicPr>
          <p:nvPr/>
        </p:nvPicPr>
        <p:blipFill>
          <a:blip r:embed="rId2"/>
          <a:stretch>
            <a:fillRect/>
          </a:stretch>
        </p:blipFill>
        <p:spPr>
          <a:xfrm>
            <a:off x="-1" y="64898"/>
            <a:ext cx="12192000" cy="1352739"/>
          </a:xfrm>
          <a:prstGeom prst="rect">
            <a:avLst/>
          </a:prstGeom>
        </p:spPr>
      </p:pic>
      <p:pic>
        <p:nvPicPr>
          <p:cNvPr id="9" name="Picture 8">
            <a:extLst>
              <a:ext uri="{FF2B5EF4-FFF2-40B4-BE49-F238E27FC236}">
                <a16:creationId xmlns:a16="http://schemas.microsoft.com/office/drawing/2014/main" id="{AD15E047-4C0D-D5B7-4E25-ADE41C2C8C99}"/>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9DCC54B4-90E8-8303-18C0-51CF47D7B033}"/>
              </a:ext>
            </a:extLst>
          </p:cNvPr>
          <p:cNvSpPr txBox="1">
            <a:spLocks/>
          </p:cNvSpPr>
          <p:nvPr/>
        </p:nvSpPr>
        <p:spPr>
          <a:xfrm>
            <a:off x="1371600" y="1449220"/>
            <a:ext cx="8229600" cy="685801"/>
          </a:xfrm>
          <a:prstGeom prst="rect">
            <a:avLst/>
          </a:prstGeom>
        </p:spPr>
        <p:txBody>
          <a:bodyPr vert="horz" lIns="91440" tIns="45720" rIns="91440" bIns="45720" rtlCol="0" anchor="b">
            <a:normAutofit fontScale="8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IN" dirty="0"/>
              <a:t>Grid Families</a:t>
            </a:r>
          </a:p>
        </p:txBody>
      </p:sp>
      <p:pic>
        <p:nvPicPr>
          <p:cNvPr id="3" name="Content Placeholder 5">
            <a:extLst>
              <a:ext uri="{FF2B5EF4-FFF2-40B4-BE49-F238E27FC236}">
                <a16:creationId xmlns:a16="http://schemas.microsoft.com/office/drawing/2014/main" id="{E2EFC1E8-8563-9399-ADBE-A24F81E16F56}"/>
              </a:ext>
            </a:extLst>
          </p:cNvPr>
          <p:cNvPicPr>
            <a:picLocks noChangeAspect="1"/>
          </p:cNvPicPr>
          <p:nvPr/>
        </p:nvPicPr>
        <p:blipFill>
          <a:blip r:embed="rId4"/>
          <a:stretch>
            <a:fillRect/>
          </a:stretch>
        </p:blipFill>
        <p:spPr>
          <a:xfrm>
            <a:off x="1696872" y="2135021"/>
            <a:ext cx="8382000" cy="3942869"/>
          </a:xfrm>
          <a:prstGeom prst="rect">
            <a:avLst/>
          </a:prstGeom>
        </p:spPr>
      </p:pic>
    </p:spTree>
    <p:extLst>
      <p:ext uri="{BB962C8B-B14F-4D97-AF65-F5344CB8AC3E}">
        <p14:creationId xmlns:p14="http://schemas.microsoft.com/office/powerpoint/2010/main" val="42849745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E4F74B-C032-B846-E99F-F5F6A5C4056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96F52BC-61BB-6218-BD42-434DEF673582}"/>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D33E7FB2-561B-BCD4-7887-F0BA00058B47}"/>
              </a:ext>
            </a:extLst>
          </p:cNvPr>
          <p:cNvPicPr>
            <a:picLocks noChangeAspect="1"/>
          </p:cNvPicPr>
          <p:nvPr/>
        </p:nvPicPr>
        <p:blipFill>
          <a:blip r:embed="rId3"/>
          <a:stretch>
            <a:fillRect/>
          </a:stretch>
        </p:blipFill>
        <p:spPr>
          <a:xfrm>
            <a:off x="0" y="6139661"/>
            <a:ext cx="12191999" cy="736125"/>
          </a:xfrm>
          <a:prstGeom prst="rect">
            <a:avLst/>
          </a:prstGeom>
        </p:spPr>
      </p:pic>
      <p:pic>
        <p:nvPicPr>
          <p:cNvPr id="2" name="Content Placeholder 5">
            <a:extLst>
              <a:ext uri="{FF2B5EF4-FFF2-40B4-BE49-F238E27FC236}">
                <a16:creationId xmlns:a16="http://schemas.microsoft.com/office/drawing/2014/main" id="{0EB717A0-1E1F-40E9-651E-2083E87B370B}"/>
              </a:ext>
            </a:extLst>
          </p:cNvPr>
          <p:cNvPicPr>
            <a:picLocks noChangeAspect="1"/>
          </p:cNvPicPr>
          <p:nvPr/>
        </p:nvPicPr>
        <p:blipFill>
          <a:blip r:embed="rId4"/>
          <a:stretch>
            <a:fillRect/>
          </a:stretch>
        </p:blipFill>
        <p:spPr>
          <a:xfrm>
            <a:off x="1981199" y="1934503"/>
            <a:ext cx="8229600" cy="3623393"/>
          </a:xfrm>
          <a:prstGeom prst="rect">
            <a:avLst/>
          </a:prstGeom>
        </p:spPr>
      </p:pic>
    </p:spTree>
    <p:extLst>
      <p:ext uri="{BB962C8B-B14F-4D97-AF65-F5344CB8AC3E}">
        <p14:creationId xmlns:p14="http://schemas.microsoft.com/office/powerpoint/2010/main" val="38909698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C1816D-9B2E-8412-C2BA-C7359404CE4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7455A7A-EB68-BD95-1CCB-41112C74FD99}"/>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B9730D96-0719-4ABE-8590-B36EB1F7734B}"/>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4CF8C3AB-CD80-155B-8F91-E3042DFBB163}"/>
              </a:ext>
            </a:extLst>
          </p:cNvPr>
          <p:cNvSpPr txBox="1">
            <a:spLocks/>
          </p:cNvSpPr>
          <p:nvPr/>
        </p:nvSpPr>
        <p:spPr>
          <a:xfrm>
            <a:off x="1981199" y="1352739"/>
            <a:ext cx="8229600" cy="685801"/>
          </a:xfrm>
          <a:prstGeom prst="rect">
            <a:avLst/>
          </a:prstGeom>
        </p:spPr>
        <p:txBody>
          <a:bodyPr vert="horz" lIns="91440" tIns="45720" rIns="91440" bIns="45720" rtlCol="0" anchor="b">
            <a:normAutofit fontScale="8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IN"/>
              <a:t>Peer-to-Peer Network Families</a:t>
            </a:r>
            <a:endParaRPr lang="en-IN" dirty="0"/>
          </a:p>
        </p:txBody>
      </p:sp>
      <p:pic>
        <p:nvPicPr>
          <p:cNvPr id="3" name="Content Placeholder 5">
            <a:extLst>
              <a:ext uri="{FF2B5EF4-FFF2-40B4-BE49-F238E27FC236}">
                <a16:creationId xmlns:a16="http://schemas.microsoft.com/office/drawing/2014/main" id="{A346404A-C9D3-8AAA-8207-B33B5D3EB895}"/>
              </a:ext>
            </a:extLst>
          </p:cNvPr>
          <p:cNvPicPr>
            <a:picLocks noChangeAspect="1"/>
          </p:cNvPicPr>
          <p:nvPr/>
        </p:nvPicPr>
        <p:blipFill>
          <a:blip r:embed="rId4"/>
          <a:stretch>
            <a:fillRect/>
          </a:stretch>
        </p:blipFill>
        <p:spPr>
          <a:xfrm>
            <a:off x="1981199" y="1934544"/>
            <a:ext cx="8229600" cy="3961289"/>
          </a:xfrm>
          <a:prstGeom prst="rect">
            <a:avLst/>
          </a:prstGeom>
        </p:spPr>
      </p:pic>
    </p:spTree>
    <p:extLst>
      <p:ext uri="{BB962C8B-B14F-4D97-AF65-F5344CB8AC3E}">
        <p14:creationId xmlns:p14="http://schemas.microsoft.com/office/powerpoint/2010/main" val="13100223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7F82A-BD4C-5505-9A8C-36A00ED4466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0D64C6A-017F-DD9C-3811-88ED0C53CF3E}"/>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5C7C61F6-7A68-FEB3-9745-D142395496E6}"/>
              </a:ext>
            </a:extLst>
          </p:cNvPr>
          <p:cNvPicPr>
            <a:picLocks noChangeAspect="1"/>
          </p:cNvPicPr>
          <p:nvPr/>
        </p:nvPicPr>
        <p:blipFill>
          <a:blip r:embed="rId3"/>
          <a:stretch>
            <a:fillRect/>
          </a:stretch>
        </p:blipFill>
        <p:spPr>
          <a:xfrm>
            <a:off x="0" y="6139661"/>
            <a:ext cx="12191999" cy="736125"/>
          </a:xfrm>
          <a:prstGeom prst="rect">
            <a:avLst/>
          </a:prstGeom>
        </p:spPr>
      </p:pic>
      <p:pic>
        <p:nvPicPr>
          <p:cNvPr id="2" name="Content Placeholder 5">
            <a:extLst>
              <a:ext uri="{FF2B5EF4-FFF2-40B4-BE49-F238E27FC236}">
                <a16:creationId xmlns:a16="http://schemas.microsoft.com/office/drawing/2014/main" id="{BB565E53-5C2A-5A27-C529-D36CF0703829}"/>
              </a:ext>
            </a:extLst>
          </p:cNvPr>
          <p:cNvPicPr>
            <a:picLocks noChangeAspect="1"/>
          </p:cNvPicPr>
          <p:nvPr/>
        </p:nvPicPr>
        <p:blipFill>
          <a:blip r:embed="rId4"/>
          <a:stretch>
            <a:fillRect/>
          </a:stretch>
        </p:blipFill>
        <p:spPr>
          <a:xfrm>
            <a:off x="1981199" y="1469868"/>
            <a:ext cx="8229600" cy="4552664"/>
          </a:xfrm>
          <a:prstGeom prst="rect">
            <a:avLst/>
          </a:prstGeom>
        </p:spPr>
      </p:pic>
    </p:spTree>
    <p:extLst>
      <p:ext uri="{BB962C8B-B14F-4D97-AF65-F5344CB8AC3E}">
        <p14:creationId xmlns:p14="http://schemas.microsoft.com/office/powerpoint/2010/main" val="6233665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DA7E57-8C0D-C9DA-D525-0FF241600AC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16D5EB2-F781-4800-521C-BADD5CECBC6B}"/>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8B3E3CC9-B6D3-094F-D045-E6F5AFBCD2EC}"/>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092529F9-28E0-FEBE-4C08-2F89AE4D0A74}"/>
              </a:ext>
            </a:extLst>
          </p:cNvPr>
          <p:cNvSpPr txBox="1">
            <a:spLocks/>
          </p:cNvSpPr>
          <p:nvPr/>
        </p:nvSpPr>
        <p:spPr>
          <a:xfrm>
            <a:off x="1981199" y="1473959"/>
            <a:ext cx="8229600" cy="503238"/>
          </a:xfrm>
          <a:prstGeom prst="rect">
            <a:avLst/>
          </a:prstGeom>
        </p:spPr>
        <p:txBody>
          <a:bodyPr vert="horz" lIns="91440" tIns="45720" rIns="91440" bIns="45720" rtlCol="0"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Cloud Computing over the Internet</a:t>
            </a:r>
            <a:endParaRPr lang="en-IN" dirty="0"/>
          </a:p>
        </p:txBody>
      </p:sp>
      <p:pic>
        <p:nvPicPr>
          <p:cNvPr id="3" name="Content Placeholder 5">
            <a:extLst>
              <a:ext uri="{FF2B5EF4-FFF2-40B4-BE49-F238E27FC236}">
                <a16:creationId xmlns:a16="http://schemas.microsoft.com/office/drawing/2014/main" id="{C9C228C7-A2B0-79E3-90B9-846E9F9A3026}"/>
              </a:ext>
            </a:extLst>
          </p:cNvPr>
          <p:cNvPicPr>
            <a:picLocks noChangeAspect="1"/>
          </p:cNvPicPr>
          <p:nvPr/>
        </p:nvPicPr>
        <p:blipFill>
          <a:blip r:embed="rId4"/>
          <a:stretch>
            <a:fillRect/>
          </a:stretch>
        </p:blipFill>
        <p:spPr>
          <a:xfrm>
            <a:off x="1981199" y="1977197"/>
            <a:ext cx="8229600" cy="3855209"/>
          </a:xfrm>
          <a:prstGeom prst="rect">
            <a:avLst/>
          </a:prstGeom>
        </p:spPr>
      </p:pic>
    </p:spTree>
    <p:extLst>
      <p:ext uri="{BB962C8B-B14F-4D97-AF65-F5344CB8AC3E}">
        <p14:creationId xmlns:p14="http://schemas.microsoft.com/office/powerpoint/2010/main" val="29183482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D838DE-6FF0-6EE8-0824-D9DFCE06BE4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CA6CFA4-AB9A-80FD-04E8-6C29B15DD7B8}"/>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9E05B03A-285C-D222-2EFD-4045A580E3D7}"/>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24E61DF2-AA46-2B58-ED07-72CF5ED7B63B}"/>
              </a:ext>
            </a:extLst>
          </p:cNvPr>
          <p:cNvSpPr txBox="1">
            <a:spLocks/>
          </p:cNvSpPr>
          <p:nvPr/>
        </p:nvSpPr>
        <p:spPr>
          <a:xfrm>
            <a:off x="2108579" y="1506940"/>
            <a:ext cx="8229600" cy="579438"/>
          </a:xfrm>
          <a:prstGeom prst="rect">
            <a:avLst/>
          </a:prstGeom>
        </p:spPr>
        <p:txBody>
          <a:bodyPr vert="horz" lIns="91440" tIns="45720" rIns="91440" bIns="45720" rtlCol="0" anchor="b">
            <a:normAutofit fontScale="6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IN"/>
              <a:t>The Cloud Landscape</a:t>
            </a:r>
            <a:endParaRPr lang="en-IN" dirty="0"/>
          </a:p>
        </p:txBody>
      </p:sp>
      <p:pic>
        <p:nvPicPr>
          <p:cNvPr id="3" name="Content Placeholder 5">
            <a:extLst>
              <a:ext uri="{FF2B5EF4-FFF2-40B4-BE49-F238E27FC236}">
                <a16:creationId xmlns:a16="http://schemas.microsoft.com/office/drawing/2014/main" id="{68E90307-78E4-776C-3255-9A5136115D11}"/>
              </a:ext>
            </a:extLst>
          </p:cNvPr>
          <p:cNvPicPr>
            <a:picLocks noChangeAspect="1"/>
          </p:cNvPicPr>
          <p:nvPr/>
        </p:nvPicPr>
        <p:blipFill>
          <a:blip r:embed="rId4"/>
          <a:stretch>
            <a:fillRect/>
          </a:stretch>
        </p:blipFill>
        <p:spPr>
          <a:xfrm>
            <a:off x="1853821" y="2015556"/>
            <a:ext cx="8089929" cy="4039785"/>
          </a:xfrm>
          <a:prstGeom prst="rect">
            <a:avLst/>
          </a:prstGeom>
        </p:spPr>
      </p:pic>
    </p:spTree>
    <p:extLst>
      <p:ext uri="{BB962C8B-B14F-4D97-AF65-F5344CB8AC3E}">
        <p14:creationId xmlns:p14="http://schemas.microsoft.com/office/powerpoint/2010/main" val="1129332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1E678C-4B7B-313B-2530-B8E3E401F31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48CBD07-B99C-DF22-4CE0-30D6B827F2FE}"/>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F220A120-CA4A-7C12-1723-CC7A65817ACE}"/>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F8EBF456-1283-EE02-4309-6C99A7B6999D}"/>
              </a:ext>
            </a:extLst>
          </p:cNvPr>
          <p:cNvSpPr txBox="1">
            <a:spLocks/>
          </p:cNvSpPr>
          <p:nvPr/>
        </p:nvSpPr>
        <p:spPr>
          <a:xfrm>
            <a:off x="1981199" y="1003229"/>
            <a:ext cx="8229600" cy="1143000"/>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 The Age of Internet Computing</a:t>
            </a:r>
          </a:p>
        </p:txBody>
      </p:sp>
      <p:sp>
        <p:nvSpPr>
          <p:cNvPr id="3" name="Content Placeholder 2">
            <a:extLst>
              <a:ext uri="{FF2B5EF4-FFF2-40B4-BE49-F238E27FC236}">
                <a16:creationId xmlns:a16="http://schemas.microsoft.com/office/drawing/2014/main" id="{1BB24FF8-451A-04E5-45EE-4E25625A66AC}"/>
              </a:ext>
            </a:extLst>
          </p:cNvPr>
          <p:cNvSpPr txBox="1">
            <a:spLocks/>
          </p:cNvSpPr>
          <p:nvPr/>
        </p:nvSpPr>
        <p:spPr>
          <a:xfrm>
            <a:off x="279780" y="2380541"/>
            <a:ext cx="8400196" cy="3474230"/>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dirty="0">
                <a:latin typeface="Times New Roman" panose="02020603050405020304" pitchFamily="18" charset="0"/>
                <a:cs typeface="Times New Roman" panose="02020603050405020304" pitchFamily="18" charset="0"/>
              </a:rPr>
              <a:t>Supercomputer sites and large data centers must provide high-performance computing services to huge numbers of Internet users.</a:t>
            </a:r>
          </a:p>
          <a:p>
            <a:pPr algn="just"/>
            <a:r>
              <a:rPr lang="en-US" dirty="0">
                <a:latin typeface="Times New Roman" panose="02020603050405020304" pitchFamily="18" charset="0"/>
                <a:cs typeface="Times New Roman" panose="02020603050405020304" pitchFamily="18" charset="0"/>
              </a:rPr>
              <a:t>The emergence of computing clouds instead demands high-throughput computing (HTC) systems built with parallel and distributed computing technologies . We have to upgrade data centers using fast servers, storage systems, and high-bandwidth networks. </a:t>
            </a:r>
          </a:p>
          <a:p>
            <a:pPr algn="just"/>
            <a:r>
              <a:rPr lang="en-US" dirty="0">
                <a:latin typeface="Times New Roman" panose="02020603050405020304" pitchFamily="18" charset="0"/>
                <a:cs typeface="Times New Roman" panose="02020603050405020304" pitchFamily="18" charset="0"/>
              </a:rPr>
              <a:t>The purpose is to advance network-based computing and web services with the emerging new technologies.</a:t>
            </a:r>
          </a:p>
        </p:txBody>
      </p:sp>
      <p:pic>
        <p:nvPicPr>
          <p:cNvPr id="4" name="Picture 4" descr="Understanding Key Control for Data Centers">
            <a:extLst>
              <a:ext uri="{FF2B5EF4-FFF2-40B4-BE49-F238E27FC236}">
                <a16:creationId xmlns:a16="http://schemas.microsoft.com/office/drawing/2014/main" id="{D1CA9D93-96C6-A113-5445-CB67C23B8A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3999" y="2282714"/>
            <a:ext cx="213360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Supercomputer - Wikipedia">
            <a:extLst>
              <a:ext uri="{FF2B5EF4-FFF2-40B4-BE49-F238E27FC236}">
                <a16:creationId xmlns:a16="http://schemas.microsoft.com/office/drawing/2014/main" id="{37DA82EB-6877-EED5-E6B6-D6A909E785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3999" y="4162274"/>
            <a:ext cx="2105140"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21598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6EA04-6C08-4BFF-88A7-34C40A2F852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F95858E-4B67-6EB3-E6EA-5D7F7885B110}"/>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FDCD9932-CD98-DBA1-0BE2-92C8A8A2CBA4}"/>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626DAF9A-0726-066A-6CAF-C50B08A17D4F}"/>
              </a:ext>
            </a:extLst>
          </p:cNvPr>
          <p:cNvSpPr txBox="1">
            <a:spLocks/>
          </p:cNvSpPr>
          <p:nvPr/>
        </p:nvSpPr>
        <p:spPr>
          <a:xfrm>
            <a:off x="2201839" y="1714499"/>
            <a:ext cx="8229600" cy="1143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000" b="1" dirty="0"/>
              <a:t>SOFTWARE ENVIRONMENTS FOR DISTRIBUTED SYSTEMS AND CLOUDS</a:t>
            </a:r>
            <a:br>
              <a:rPr lang="en-US" sz="3600" b="1" dirty="0"/>
            </a:br>
            <a:endParaRPr lang="en-US" sz="3600" b="1" dirty="0"/>
          </a:p>
        </p:txBody>
      </p:sp>
      <p:sp>
        <p:nvSpPr>
          <p:cNvPr id="3" name="Content Placeholder 2">
            <a:extLst>
              <a:ext uri="{FF2B5EF4-FFF2-40B4-BE49-F238E27FC236}">
                <a16:creationId xmlns:a16="http://schemas.microsoft.com/office/drawing/2014/main" id="{ED18CF4A-67EE-BAAD-75AB-7C72B7160294}"/>
              </a:ext>
            </a:extLst>
          </p:cNvPr>
          <p:cNvSpPr txBox="1">
            <a:spLocks/>
          </p:cNvSpPr>
          <p:nvPr/>
        </p:nvSpPr>
        <p:spPr>
          <a:xfrm>
            <a:off x="1981199" y="2857499"/>
            <a:ext cx="8229600" cy="1143001"/>
          </a:xfrm>
          <a:prstGeom prst="rect">
            <a:avLst/>
          </a:prstGeom>
          <a:solidFill>
            <a:srgbClr val="92D050"/>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800" b="1"/>
              <a:t>Service-Oriented Architecture (SOA) </a:t>
            </a:r>
          </a:p>
          <a:p>
            <a:r>
              <a:rPr lang="en-US" sz="1800" b="1"/>
              <a:t>Trends toward Distributed Operating Systems</a:t>
            </a:r>
          </a:p>
          <a:p>
            <a:r>
              <a:rPr lang="en-US" sz="1800" b="1"/>
              <a:t>Parallel and Distributed Programming Models</a:t>
            </a:r>
            <a:endParaRPr lang="en-US" b="1" dirty="0"/>
          </a:p>
        </p:txBody>
      </p:sp>
    </p:spTree>
    <p:extLst>
      <p:ext uri="{BB962C8B-B14F-4D97-AF65-F5344CB8AC3E}">
        <p14:creationId xmlns:p14="http://schemas.microsoft.com/office/powerpoint/2010/main" val="12670716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321AA-1B9A-430B-D0AB-C395ADDC389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F0CAD40-FE27-DF70-B4F4-FC27693E6756}"/>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77872433-3890-E254-86F0-DB839D69B1F5}"/>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B48B92B6-C76D-5DB0-F6A4-07A64280D8D4}"/>
              </a:ext>
            </a:extLst>
          </p:cNvPr>
          <p:cNvSpPr txBox="1">
            <a:spLocks/>
          </p:cNvSpPr>
          <p:nvPr/>
        </p:nvSpPr>
        <p:spPr>
          <a:xfrm>
            <a:off x="1981199" y="1550158"/>
            <a:ext cx="8229600" cy="609600"/>
          </a:xfrm>
          <a:prstGeom prst="rect">
            <a:avLst/>
          </a:prstGeom>
        </p:spPr>
        <p:txBody>
          <a:bodyPr vert="horz" lIns="91440" tIns="45720" rIns="91440" bIns="45720" rtlCol="0" anchor="b">
            <a:normAutofit fontScale="6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IN"/>
              <a:t>Service-Oriented Architecture (SOA)</a:t>
            </a:r>
            <a:endParaRPr lang="en-IN" dirty="0"/>
          </a:p>
        </p:txBody>
      </p:sp>
      <p:pic>
        <p:nvPicPr>
          <p:cNvPr id="3" name="Content Placeholder 5">
            <a:extLst>
              <a:ext uri="{FF2B5EF4-FFF2-40B4-BE49-F238E27FC236}">
                <a16:creationId xmlns:a16="http://schemas.microsoft.com/office/drawing/2014/main" id="{BC03D1AA-B091-8EF7-6F01-2DB43489DE68}"/>
              </a:ext>
            </a:extLst>
          </p:cNvPr>
          <p:cNvPicPr>
            <a:picLocks noChangeAspect="1"/>
          </p:cNvPicPr>
          <p:nvPr/>
        </p:nvPicPr>
        <p:blipFill>
          <a:blip r:embed="rId4"/>
          <a:stretch>
            <a:fillRect/>
          </a:stretch>
        </p:blipFill>
        <p:spPr>
          <a:xfrm>
            <a:off x="1981199" y="2052851"/>
            <a:ext cx="8229600" cy="3761096"/>
          </a:xfrm>
          <a:prstGeom prst="rect">
            <a:avLst/>
          </a:prstGeom>
        </p:spPr>
      </p:pic>
    </p:spTree>
    <p:extLst>
      <p:ext uri="{BB962C8B-B14F-4D97-AF65-F5344CB8AC3E}">
        <p14:creationId xmlns:p14="http://schemas.microsoft.com/office/powerpoint/2010/main" val="3406998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C3A01-043C-C983-9AA1-FB31C746BE4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DFED07C-D331-C8F0-3062-FEBD1629DCB4}"/>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12361E4F-1489-040E-A487-C91F8E876817}"/>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ABBD09A3-E13A-D7E9-AB28-43D327F74328}"/>
              </a:ext>
            </a:extLst>
          </p:cNvPr>
          <p:cNvSpPr txBox="1">
            <a:spLocks/>
          </p:cNvSpPr>
          <p:nvPr/>
        </p:nvSpPr>
        <p:spPr>
          <a:xfrm>
            <a:off x="1549021" y="1377901"/>
            <a:ext cx="8229600" cy="685801"/>
          </a:xfrm>
          <a:prstGeom prst="rect">
            <a:avLst/>
          </a:prstGeom>
        </p:spPr>
        <p:txBody>
          <a:bodyPr vert="horz" lIns="91440" tIns="45720" rIns="91440" bIns="45720" rtlCol="0" anchor="b">
            <a:normAutofit fontScale="8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IN" dirty="0"/>
              <a:t>The Evolution of SOA</a:t>
            </a:r>
          </a:p>
        </p:txBody>
      </p:sp>
      <p:pic>
        <p:nvPicPr>
          <p:cNvPr id="3" name="Content Placeholder 5">
            <a:extLst>
              <a:ext uri="{FF2B5EF4-FFF2-40B4-BE49-F238E27FC236}">
                <a16:creationId xmlns:a16="http://schemas.microsoft.com/office/drawing/2014/main" id="{1A81B487-5D44-29DC-4891-14E8BC33B806}"/>
              </a:ext>
            </a:extLst>
          </p:cNvPr>
          <p:cNvPicPr>
            <a:picLocks noChangeAspect="1"/>
          </p:cNvPicPr>
          <p:nvPr/>
        </p:nvPicPr>
        <p:blipFill>
          <a:blip r:embed="rId4"/>
          <a:stretch>
            <a:fillRect/>
          </a:stretch>
        </p:blipFill>
        <p:spPr>
          <a:xfrm>
            <a:off x="1981199" y="2040783"/>
            <a:ext cx="8229600" cy="4098878"/>
          </a:xfrm>
          <a:prstGeom prst="rect">
            <a:avLst/>
          </a:prstGeom>
        </p:spPr>
      </p:pic>
    </p:spTree>
    <p:extLst>
      <p:ext uri="{BB962C8B-B14F-4D97-AF65-F5344CB8AC3E}">
        <p14:creationId xmlns:p14="http://schemas.microsoft.com/office/powerpoint/2010/main" val="2021796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E45D0E-364C-1C3D-CEEF-5CD4480465A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40F365F-10BA-E65F-3167-5DC77E9B88EB}"/>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2F7F4E4B-17BB-91F5-7D69-60267E4C78BA}"/>
              </a:ext>
            </a:extLst>
          </p:cNvPr>
          <p:cNvPicPr>
            <a:picLocks noChangeAspect="1"/>
          </p:cNvPicPr>
          <p:nvPr/>
        </p:nvPicPr>
        <p:blipFill>
          <a:blip r:embed="rId3"/>
          <a:stretch>
            <a:fillRect/>
          </a:stretch>
        </p:blipFill>
        <p:spPr>
          <a:xfrm>
            <a:off x="0" y="6139661"/>
            <a:ext cx="12191999" cy="736125"/>
          </a:xfrm>
          <a:prstGeom prst="rect">
            <a:avLst/>
          </a:prstGeom>
        </p:spPr>
      </p:pic>
      <p:pic>
        <p:nvPicPr>
          <p:cNvPr id="2" name="Content Placeholder 5">
            <a:extLst>
              <a:ext uri="{FF2B5EF4-FFF2-40B4-BE49-F238E27FC236}">
                <a16:creationId xmlns:a16="http://schemas.microsoft.com/office/drawing/2014/main" id="{54475DBF-842C-0F4E-CCB1-14CE4BED89A1}"/>
              </a:ext>
            </a:extLst>
          </p:cNvPr>
          <p:cNvPicPr>
            <a:picLocks noChangeAspect="1"/>
          </p:cNvPicPr>
          <p:nvPr/>
        </p:nvPicPr>
        <p:blipFill>
          <a:blip r:embed="rId4"/>
          <a:stretch>
            <a:fillRect/>
          </a:stretch>
        </p:blipFill>
        <p:spPr>
          <a:xfrm>
            <a:off x="2019299" y="861218"/>
            <a:ext cx="8153400" cy="5135563"/>
          </a:xfrm>
          <a:prstGeom prst="rect">
            <a:avLst/>
          </a:prstGeom>
        </p:spPr>
      </p:pic>
    </p:spTree>
    <p:extLst>
      <p:ext uri="{BB962C8B-B14F-4D97-AF65-F5344CB8AC3E}">
        <p14:creationId xmlns:p14="http://schemas.microsoft.com/office/powerpoint/2010/main" val="39999384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EF3BE-F016-598C-61E5-76ED585D95F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3F7480F-11BF-3D5B-ED11-6E306C18C1E5}"/>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E7D49A97-C30A-4B22-0881-5812A21FC8C4}"/>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EBC435F0-91D3-4BA3-7980-A0C3F4F596FE}"/>
              </a:ext>
            </a:extLst>
          </p:cNvPr>
          <p:cNvSpPr txBox="1">
            <a:spLocks/>
          </p:cNvSpPr>
          <p:nvPr/>
        </p:nvSpPr>
        <p:spPr>
          <a:xfrm>
            <a:off x="1981199" y="820476"/>
            <a:ext cx="8229600" cy="106452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a:t>Parallel and Distributed Programming Models</a:t>
            </a:r>
            <a:endParaRPr lang="en-IN" sz="3200" dirty="0"/>
          </a:p>
        </p:txBody>
      </p:sp>
      <p:pic>
        <p:nvPicPr>
          <p:cNvPr id="3" name="Content Placeholder 5">
            <a:extLst>
              <a:ext uri="{FF2B5EF4-FFF2-40B4-BE49-F238E27FC236}">
                <a16:creationId xmlns:a16="http://schemas.microsoft.com/office/drawing/2014/main" id="{8A7CBB8D-AA02-379F-705E-A946552A1B20}"/>
              </a:ext>
            </a:extLst>
          </p:cNvPr>
          <p:cNvPicPr>
            <a:picLocks noChangeAspect="1"/>
          </p:cNvPicPr>
          <p:nvPr/>
        </p:nvPicPr>
        <p:blipFill>
          <a:blip r:embed="rId4"/>
          <a:stretch>
            <a:fillRect/>
          </a:stretch>
        </p:blipFill>
        <p:spPr>
          <a:xfrm>
            <a:off x="1981199" y="1834693"/>
            <a:ext cx="8534400" cy="4007199"/>
          </a:xfrm>
          <a:prstGeom prst="rect">
            <a:avLst/>
          </a:prstGeom>
        </p:spPr>
      </p:pic>
    </p:spTree>
    <p:extLst>
      <p:ext uri="{BB962C8B-B14F-4D97-AF65-F5344CB8AC3E}">
        <p14:creationId xmlns:p14="http://schemas.microsoft.com/office/powerpoint/2010/main" val="4376629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7F7599-FF35-BF89-D3B6-E48282BF515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CD4A976-EC82-8E69-1B03-1DED5D7AC82A}"/>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1A884158-4FB3-73BF-C78B-6180230A0626}"/>
              </a:ext>
            </a:extLst>
          </p:cNvPr>
          <p:cNvPicPr>
            <a:picLocks noChangeAspect="1"/>
          </p:cNvPicPr>
          <p:nvPr/>
        </p:nvPicPr>
        <p:blipFill>
          <a:blip r:embed="rId3"/>
          <a:stretch>
            <a:fillRect/>
          </a:stretch>
        </p:blipFill>
        <p:spPr>
          <a:xfrm>
            <a:off x="0" y="6139661"/>
            <a:ext cx="12191999" cy="736125"/>
          </a:xfrm>
          <a:prstGeom prst="rect">
            <a:avLst/>
          </a:prstGeom>
        </p:spPr>
      </p:pic>
      <p:pic>
        <p:nvPicPr>
          <p:cNvPr id="2" name="Content Placeholder 5">
            <a:extLst>
              <a:ext uri="{FF2B5EF4-FFF2-40B4-BE49-F238E27FC236}">
                <a16:creationId xmlns:a16="http://schemas.microsoft.com/office/drawing/2014/main" id="{376CDD47-33CA-438C-A936-78741A0D7900}"/>
              </a:ext>
            </a:extLst>
          </p:cNvPr>
          <p:cNvPicPr>
            <a:picLocks noChangeAspect="1"/>
          </p:cNvPicPr>
          <p:nvPr/>
        </p:nvPicPr>
        <p:blipFill>
          <a:blip r:embed="rId4"/>
          <a:stretch>
            <a:fillRect/>
          </a:stretch>
        </p:blipFill>
        <p:spPr>
          <a:xfrm>
            <a:off x="2081283" y="1352739"/>
            <a:ext cx="8229600" cy="4800600"/>
          </a:xfrm>
          <a:prstGeom prst="rect">
            <a:avLst/>
          </a:prstGeom>
        </p:spPr>
      </p:pic>
    </p:spTree>
    <p:extLst>
      <p:ext uri="{BB962C8B-B14F-4D97-AF65-F5344CB8AC3E}">
        <p14:creationId xmlns:p14="http://schemas.microsoft.com/office/powerpoint/2010/main" val="25177691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8DC7B0-970D-24F1-4661-00268168970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3972C7B-0D13-7B52-D5F3-9891B1CE357D}"/>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485AFD75-16C3-6195-7844-B9C22E6C2E18}"/>
              </a:ext>
            </a:extLst>
          </p:cNvPr>
          <p:cNvPicPr>
            <a:picLocks noChangeAspect="1"/>
          </p:cNvPicPr>
          <p:nvPr/>
        </p:nvPicPr>
        <p:blipFill>
          <a:blip r:embed="rId3"/>
          <a:stretch>
            <a:fillRect/>
          </a:stretch>
        </p:blipFill>
        <p:spPr>
          <a:xfrm>
            <a:off x="0" y="6139661"/>
            <a:ext cx="12191999" cy="736125"/>
          </a:xfrm>
          <a:prstGeom prst="rect">
            <a:avLst/>
          </a:prstGeom>
        </p:spPr>
      </p:pic>
      <p:pic>
        <p:nvPicPr>
          <p:cNvPr id="2" name="Content Placeholder 5">
            <a:extLst>
              <a:ext uri="{FF2B5EF4-FFF2-40B4-BE49-F238E27FC236}">
                <a16:creationId xmlns:a16="http://schemas.microsoft.com/office/drawing/2014/main" id="{703128C9-9788-2B14-35E7-F495599B2F63}"/>
              </a:ext>
            </a:extLst>
          </p:cNvPr>
          <p:cNvPicPr>
            <a:picLocks noChangeAspect="1"/>
          </p:cNvPicPr>
          <p:nvPr/>
        </p:nvPicPr>
        <p:blipFill>
          <a:blip r:embed="rId4"/>
          <a:stretch>
            <a:fillRect/>
          </a:stretch>
        </p:blipFill>
        <p:spPr>
          <a:xfrm>
            <a:off x="2149589" y="1564944"/>
            <a:ext cx="8202170" cy="4139658"/>
          </a:xfrm>
          <a:prstGeom prst="rect">
            <a:avLst/>
          </a:prstGeom>
        </p:spPr>
      </p:pic>
    </p:spTree>
    <p:extLst>
      <p:ext uri="{BB962C8B-B14F-4D97-AF65-F5344CB8AC3E}">
        <p14:creationId xmlns:p14="http://schemas.microsoft.com/office/powerpoint/2010/main" val="3014037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68524-F4CA-3952-4F2C-D1BD8A11653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F25F5C4-48D9-3B6D-E744-9225867AFD24}"/>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656D4628-765A-6423-247C-3055CF445493}"/>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2F00D676-B398-4C50-FA6C-DB3D522466A5}"/>
              </a:ext>
            </a:extLst>
          </p:cNvPr>
          <p:cNvSpPr txBox="1">
            <a:spLocks/>
          </p:cNvSpPr>
          <p:nvPr/>
        </p:nvSpPr>
        <p:spPr>
          <a:xfrm>
            <a:off x="2084696" y="781239"/>
            <a:ext cx="8229600" cy="11430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a:t>PERFORMANCE, SECURITY, AND ENERGY EFFICIENCY</a:t>
            </a:r>
            <a:endParaRPr lang="en-US" sz="2400" dirty="0"/>
          </a:p>
        </p:txBody>
      </p:sp>
      <p:sp>
        <p:nvSpPr>
          <p:cNvPr id="3" name="Content Placeholder 2">
            <a:extLst>
              <a:ext uri="{FF2B5EF4-FFF2-40B4-BE49-F238E27FC236}">
                <a16:creationId xmlns:a16="http://schemas.microsoft.com/office/drawing/2014/main" id="{38EC8BB2-880B-8FB9-D0A8-72B94C5AF0A7}"/>
              </a:ext>
            </a:extLst>
          </p:cNvPr>
          <p:cNvSpPr txBox="1">
            <a:spLocks/>
          </p:cNvSpPr>
          <p:nvPr/>
        </p:nvSpPr>
        <p:spPr>
          <a:xfrm>
            <a:off x="2217761" y="1974550"/>
            <a:ext cx="8229600" cy="2057400"/>
          </a:xfrm>
          <a:prstGeom prst="rect">
            <a:avLst/>
          </a:prstGeom>
          <a:solidFill>
            <a:srgbClr val="FFC000"/>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000" u="sng"/>
              <a:t>Performance Metrics and Scalability Analysis</a:t>
            </a:r>
          </a:p>
          <a:p>
            <a:r>
              <a:rPr lang="en-US" sz="2000"/>
              <a:t>Performance metrics are needed to measure various distributed systems. In this section, we will discuss various dimensions of scalability and performance laws. Then we will examine system scalability against OS images and the limiting factors encount</a:t>
            </a:r>
            <a:endParaRPr lang="en-US" sz="2000" dirty="0"/>
          </a:p>
        </p:txBody>
      </p:sp>
      <p:sp>
        <p:nvSpPr>
          <p:cNvPr id="4" name="TextBox 3">
            <a:extLst>
              <a:ext uri="{FF2B5EF4-FFF2-40B4-BE49-F238E27FC236}">
                <a16:creationId xmlns:a16="http://schemas.microsoft.com/office/drawing/2014/main" id="{1DD0390C-666B-B699-974E-8A6FFEE327CA}"/>
              </a:ext>
            </a:extLst>
          </p:cNvPr>
          <p:cNvSpPr txBox="1"/>
          <p:nvPr/>
        </p:nvSpPr>
        <p:spPr>
          <a:xfrm>
            <a:off x="2217761" y="4208642"/>
            <a:ext cx="8001000" cy="1754326"/>
          </a:xfrm>
          <a:prstGeom prst="rect">
            <a:avLst/>
          </a:prstGeom>
          <a:noFill/>
        </p:spPr>
        <p:txBody>
          <a:bodyPr wrap="square">
            <a:spAutoFit/>
          </a:bodyPr>
          <a:lstStyle/>
          <a:p>
            <a:r>
              <a:rPr lang="en-US" dirty="0"/>
              <a:t>Performance Metrics-System throughput is often measured in MIPS, </a:t>
            </a:r>
            <a:r>
              <a:rPr lang="en-US" dirty="0" err="1"/>
              <a:t>Tflops</a:t>
            </a:r>
            <a:r>
              <a:rPr lang="en-US" dirty="0"/>
              <a:t> (tera floating-point operations per second), or TPS (transactions per second). Other measures include job response time and network latency.</a:t>
            </a:r>
          </a:p>
          <a:p>
            <a:r>
              <a:rPr lang="en-US" dirty="0"/>
              <a:t>Other performance-related metrics include the QoS for Internet and web services; system availability and dependability; and security resilience for system defense against network attacks. </a:t>
            </a:r>
          </a:p>
        </p:txBody>
      </p:sp>
    </p:spTree>
    <p:extLst>
      <p:ext uri="{BB962C8B-B14F-4D97-AF65-F5344CB8AC3E}">
        <p14:creationId xmlns:p14="http://schemas.microsoft.com/office/powerpoint/2010/main" val="32610487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AE2892-A2A9-ADE8-F50D-DF721101CE6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CA183DC-D1C8-4796-A801-CCFF2981E28F}"/>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102F826F-B45E-B766-36B1-C249C2D4F82A}"/>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Content Placeholder 2">
            <a:extLst>
              <a:ext uri="{FF2B5EF4-FFF2-40B4-BE49-F238E27FC236}">
                <a16:creationId xmlns:a16="http://schemas.microsoft.com/office/drawing/2014/main" id="{096F1175-1FF7-AD04-0292-38E5701EE0A3}"/>
              </a:ext>
            </a:extLst>
          </p:cNvPr>
          <p:cNvSpPr txBox="1">
            <a:spLocks/>
          </p:cNvSpPr>
          <p:nvPr/>
        </p:nvSpPr>
        <p:spPr>
          <a:xfrm>
            <a:off x="1767385" y="2336326"/>
            <a:ext cx="8229600" cy="2644254"/>
          </a:xfrm>
          <a:prstGeom prst="rect">
            <a:avLst/>
          </a:prstGeom>
          <a:solidFill>
            <a:srgbClr val="FFC000"/>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u="sng"/>
              <a:t>Dimensions of Scalability</a:t>
            </a:r>
          </a:p>
          <a:p>
            <a:r>
              <a:rPr lang="en-US"/>
              <a:t>Size scalability </a:t>
            </a:r>
          </a:p>
          <a:p>
            <a:r>
              <a:rPr lang="en-US"/>
              <a:t>Software scalability</a:t>
            </a:r>
          </a:p>
          <a:p>
            <a:r>
              <a:rPr lang="en-US"/>
              <a:t>Application scalability </a:t>
            </a:r>
          </a:p>
          <a:p>
            <a:r>
              <a:rPr lang="en-US"/>
              <a:t>Technology scalability</a:t>
            </a:r>
            <a:endParaRPr lang="en-US" dirty="0"/>
          </a:p>
        </p:txBody>
      </p:sp>
    </p:spTree>
    <p:extLst>
      <p:ext uri="{BB962C8B-B14F-4D97-AF65-F5344CB8AC3E}">
        <p14:creationId xmlns:p14="http://schemas.microsoft.com/office/powerpoint/2010/main" val="41643643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099FC6-96DC-387D-7352-AAE71C2EAF8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9EEFD9B-4FF6-22D4-AA77-64D0822290E8}"/>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E1FA120F-1902-4FE6-78CB-D6B311E34F00}"/>
              </a:ext>
            </a:extLst>
          </p:cNvPr>
          <p:cNvPicPr>
            <a:picLocks noChangeAspect="1"/>
          </p:cNvPicPr>
          <p:nvPr/>
        </p:nvPicPr>
        <p:blipFill>
          <a:blip r:embed="rId3"/>
          <a:stretch>
            <a:fillRect/>
          </a:stretch>
        </p:blipFill>
        <p:spPr>
          <a:xfrm>
            <a:off x="0" y="6139661"/>
            <a:ext cx="12191999" cy="736125"/>
          </a:xfrm>
          <a:prstGeom prst="rect">
            <a:avLst/>
          </a:prstGeom>
        </p:spPr>
      </p:pic>
      <p:pic>
        <p:nvPicPr>
          <p:cNvPr id="2" name="Content Placeholder 5">
            <a:extLst>
              <a:ext uri="{FF2B5EF4-FFF2-40B4-BE49-F238E27FC236}">
                <a16:creationId xmlns:a16="http://schemas.microsoft.com/office/drawing/2014/main" id="{A0795B3C-DDDC-6B23-A214-12748EF4D059}"/>
              </a:ext>
            </a:extLst>
          </p:cNvPr>
          <p:cNvPicPr>
            <a:picLocks noChangeAspect="1"/>
          </p:cNvPicPr>
          <p:nvPr/>
        </p:nvPicPr>
        <p:blipFill>
          <a:blip r:embed="rId4"/>
          <a:stretch>
            <a:fillRect/>
          </a:stretch>
        </p:blipFill>
        <p:spPr>
          <a:xfrm>
            <a:off x="1828799" y="1536658"/>
            <a:ext cx="8534400" cy="4419083"/>
          </a:xfrm>
          <a:prstGeom prst="rect">
            <a:avLst/>
          </a:prstGeom>
        </p:spPr>
      </p:pic>
    </p:spTree>
    <p:extLst>
      <p:ext uri="{BB962C8B-B14F-4D97-AF65-F5344CB8AC3E}">
        <p14:creationId xmlns:p14="http://schemas.microsoft.com/office/powerpoint/2010/main" val="15778146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DB1DE4-49DD-3837-6AFE-C5DF6008135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2D921C5-359C-246D-EB07-72A47DC08FE3}"/>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65EEC1F4-117F-142A-60E2-CBF24FD2373C}"/>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4424861D-81FE-AC71-48C9-C5A8B8EFB2E8}"/>
              </a:ext>
            </a:extLst>
          </p:cNvPr>
          <p:cNvSpPr txBox="1">
            <a:spLocks/>
          </p:cNvSpPr>
          <p:nvPr/>
        </p:nvSpPr>
        <p:spPr>
          <a:xfrm>
            <a:off x="1981199" y="1475096"/>
            <a:ext cx="8229600" cy="84673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t>The Platform Evolution</a:t>
            </a:r>
            <a:endParaRPr lang="en-US" dirty="0"/>
          </a:p>
        </p:txBody>
      </p:sp>
      <p:pic>
        <p:nvPicPr>
          <p:cNvPr id="3" name="Content Placeholder 5" descr="Diagram of cloud computing&#10;&#10;AI-generated content may be incorrect.">
            <a:extLst>
              <a:ext uri="{FF2B5EF4-FFF2-40B4-BE49-F238E27FC236}">
                <a16:creationId xmlns:a16="http://schemas.microsoft.com/office/drawing/2014/main" id="{E4C64681-7FC4-E398-8C84-DD0E03DC4E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436" y="2321826"/>
            <a:ext cx="4730089" cy="3061078"/>
          </a:xfrm>
          <a:prstGeom prst="rect">
            <a:avLst/>
          </a:prstGeom>
          <a:ln>
            <a:solidFill>
              <a:schemeClr val="tx1"/>
            </a:solidFill>
          </a:ln>
        </p:spPr>
      </p:pic>
      <p:sp>
        <p:nvSpPr>
          <p:cNvPr id="4" name="Content Placeholder 2">
            <a:extLst>
              <a:ext uri="{FF2B5EF4-FFF2-40B4-BE49-F238E27FC236}">
                <a16:creationId xmlns:a16="http://schemas.microsoft.com/office/drawing/2014/main" id="{74E7E232-384D-D856-3828-36AC1A58EDBC}"/>
              </a:ext>
            </a:extLst>
          </p:cNvPr>
          <p:cNvSpPr txBox="1">
            <a:spLocks/>
          </p:cNvSpPr>
          <p:nvPr/>
        </p:nvSpPr>
        <p:spPr>
          <a:xfrm>
            <a:off x="5329450" y="2333601"/>
            <a:ext cx="3330054" cy="3061078"/>
          </a:xfrm>
          <a:prstGeom prst="rect">
            <a:avLst/>
          </a:prstGeom>
          <a:solidFill>
            <a:srgbClr val="FFC000"/>
          </a:solidFill>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fontAlgn="auto">
              <a:spcAft>
                <a:spcPts val="0"/>
              </a:spcAft>
            </a:pPr>
            <a:r>
              <a:rPr lang="en-US" sz="2000" dirty="0"/>
              <a:t>The general computing trend is to leverage shared web resources and massive amounts of data over the Internet.</a:t>
            </a:r>
          </a:p>
          <a:p>
            <a:pPr algn="just" fontAlgn="auto">
              <a:spcAft>
                <a:spcPts val="0"/>
              </a:spcAft>
            </a:pPr>
            <a:r>
              <a:rPr lang="en-US" sz="2000" dirty="0"/>
              <a:t> Figure 1.1 illustrates the evolution of HPC and HTC systems. On the HPC side, supercomputers (massively parallel processors or MPPs) are gradually replaced by clusters of cooperative computers out of a desire to share computing resources. The cluster is often a collection of homogeneous compute nodes that are physically connected in close range to one another.</a:t>
            </a:r>
          </a:p>
        </p:txBody>
      </p:sp>
      <p:sp>
        <p:nvSpPr>
          <p:cNvPr id="6" name="TextBox 5">
            <a:extLst>
              <a:ext uri="{FF2B5EF4-FFF2-40B4-BE49-F238E27FC236}">
                <a16:creationId xmlns:a16="http://schemas.microsoft.com/office/drawing/2014/main" id="{A6D025F8-7BA7-4F67-FE03-B42926A7E122}"/>
              </a:ext>
            </a:extLst>
          </p:cNvPr>
          <p:cNvSpPr txBox="1"/>
          <p:nvPr/>
        </p:nvSpPr>
        <p:spPr>
          <a:xfrm>
            <a:off x="467436" y="5507099"/>
            <a:ext cx="3940791" cy="492443"/>
          </a:xfrm>
          <a:prstGeom prst="rect">
            <a:avLst/>
          </a:prstGeom>
          <a:noFill/>
        </p:spPr>
        <p:txBody>
          <a:bodyPr wrap="square" rtlCol="0">
            <a:spAutoFit/>
          </a:bodyPr>
          <a:lstStyle/>
          <a:p>
            <a:pPr marL="285750" indent="-285750">
              <a:buFont typeface="Arial" panose="020B0604020202020204" pitchFamily="34" charset="0"/>
              <a:buChar char="•"/>
            </a:pPr>
            <a:r>
              <a:rPr lang="en-US" sz="1200" dirty="0">
                <a:latin typeface="Times New Roman" panose="02020603050405020304" pitchFamily="18" charset="0"/>
                <a:cs typeface="Times New Roman" panose="02020603050405020304" pitchFamily="18" charset="0"/>
              </a:rPr>
              <a:t>High-throughput </a:t>
            </a:r>
            <a:r>
              <a:rPr lang="en-US" sz="1400" dirty="0">
                <a:latin typeface="Times New Roman" panose="02020603050405020304" pitchFamily="18" charset="0"/>
                <a:cs typeface="Times New Roman" panose="02020603050405020304" pitchFamily="18" charset="0"/>
              </a:rPr>
              <a:t>computing</a:t>
            </a:r>
            <a:r>
              <a:rPr lang="en-US" sz="1200" dirty="0">
                <a:latin typeface="Times New Roman" panose="02020603050405020304" pitchFamily="18" charset="0"/>
                <a:cs typeface="Times New Roman" panose="02020603050405020304" pitchFamily="18" charset="0"/>
              </a:rPr>
              <a:t> (HTC)</a:t>
            </a:r>
          </a:p>
          <a:p>
            <a:pPr marL="285750" indent="-285750">
              <a:buFont typeface="Arial" panose="020B0604020202020204" pitchFamily="34" charset="0"/>
              <a:buChar char="•"/>
            </a:pPr>
            <a:r>
              <a:rPr lang="en-US" sz="1200" dirty="0"/>
              <a:t>High-performance computing (HPC)</a:t>
            </a:r>
          </a:p>
        </p:txBody>
      </p:sp>
      <p:sp>
        <p:nvSpPr>
          <p:cNvPr id="8" name="Content Placeholder 2">
            <a:extLst>
              <a:ext uri="{FF2B5EF4-FFF2-40B4-BE49-F238E27FC236}">
                <a16:creationId xmlns:a16="http://schemas.microsoft.com/office/drawing/2014/main" id="{9772B1BC-F4D4-E576-9DF5-18DE29E99469}"/>
              </a:ext>
            </a:extLst>
          </p:cNvPr>
          <p:cNvSpPr txBox="1">
            <a:spLocks/>
          </p:cNvSpPr>
          <p:nvPr/>
        </p:nvSpPr>
        <p:spPr>
          <a:xfrm>
            <a:off x="8791429" y="2367643"/>
            <a:ext cx="3052851" cy="3015261"/>
          </a:xfrm>
          <a:prstGeom prst="rect">
            <a:avLst/>
          </a:prstGeom>
          <a:solidFill>
            <a:srgbClr val="92D050"/>
          </a:solidFill>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fontAlgn="auto">
              <a:spcAft>
                <a:spcPts val="0"/>
              </a:spcAft>
            </a:pPr>
            <a:r>
              <a:rPr lang="en-US" sz="2000" dirty="0"/>
              <a:t>On the HTC side, peer-to-peer (P2P) networks are formed for distributed file sharing and content delivery </a:t>
            </a:r>
            <a:r>
              <a:rPr lang="en-US" sz="1800" dirty="0"/>
              <a:t>applications</a:t>
            </a:r>
            <a:r>
              <a:rPr lang="en-US" sz="2000" dirty="0"/>
              <a:t>. A P2P system is built over many client machines.</a:t>
            </a:r>
          </a:p>
          <a:p>
            <a:pPr algn="just" fontAlgn="auto">
              <a:spcAft>
                <a:spcPts val="0"/>
              </a:spcAft>
            </a:pPr>
            <a:r>
              <a:rPr lang="en-US" sz="2000" dirty="0"/>
              <a:t>Peer machines are globally distributed in nature. P2P, cloud computing, and web service platforms are more focused on HTC applications than on HPC applications. Clustering and P2P technologies lead to the development of computational grids or </a:t>
            </a:r>
            <a:r>
              <a:rPr lang="en-US" sz="2000" dirty="0" err="1"/>
              <a:t>datagrids</a:t>
            </a:r>
            <a:r>
              <a:rPr lang="en-US" sz="2000" dirty="0"/>
              <a:t>.</a:t>
            </a:r>
          </a:p>
        </p:txBody>
      </p:sp>
    </p:spTree>
    <p:extLst>
      <p:ext uri="{BB962C8B-B14F-4D97-AF65-F5344CB8AC3E}">
        <p14:creationId xmlns:p14="http://schemas.microsoft.com/office/powerpoint/2010/main" val="316097849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281AD7-B574-7AF0-2D49-427B9FEB3DA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9B06CEA-FB6A-7938-2829-45986DF88B16}"/>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8A9F5E5E-F8CE-A69D-00B9-517368FB204A}"/>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E16DF6D0-6530-ED1E-EC39-47C2C50530FD}"/>
              </a:ext>
            </a:extLst>
          </p:cNvPr>
          <p:cNvSpPr txBox="1">
            <a:spLocks/>
          </p:cNvSpPr>
          <p:nvPr/>
        </p:nvSpPr>
        <p:spPr>
          <a:xfrm>
            <a:off x="2092657" y="1693032"/>
            <a:ext cx="8229600" cy="685801"/>
          </a:xfrm>
          <a:prstGeom prst="rect">
            <a:avLst/>
          </a:prstGeom>
        </p:spPr>
        <p:txBody>
          <a:bodyPr vert="horz" lIns="91440" tIns="45720" rIns="91440" bIns="45720" rtlCol="0" anchor="b">
            <a:normAutofit fontScale="8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IN" dirty="0"/>
              <a:t>Amdahl’s Law</a:t>
            </a:r>
          </a:p>
        </p:txBody>
      </p:sp>
      <p:pic>
        <p:nvPicPr>
          <p:cNvPr id="3" name="Content Placeholder 5">
            <a:extLst>
              <a:ext uri="{FF2B5EF4-FFF2-40B4-BE49-F238E27FC236}">
                <a16:creationId xmlns:a16="http://schemas.microsoft.com/office/drawing/2014/main" id="{BE441651-7285-D581-CA85-E09EAAC82CAD}"/>
              </a:ext>
            </a:extLst>
          </p:cNvPr>
          <p:cNvPicPr>
            <a:picLocks noChangeAspect="1"/>
          </p:cNvPicPr>
          <p:nvPr/>
        </p:nvPicPr>
        <p:blipFill>
          <a:blip r:embed="rId4"/>
          <a:stretch>
            <a:fillRect/>
          </a:stretch>
        </p:blipFill>
        <p:spPr>
          <a:xfrm>
            <a:off x="1940257" y="2606722"/>
            <a:ext cx="8534400" cy="2743200"/>
          </a:xfrm>
          <a:prstGeom prst="rect">
            <a:avLst/>
          </a:prstGeom>
        </p:spPr>
      </p:pic>
    </p:spTree>
    <p:extLst>
      <p:ext uri="{BB962C8B-B14F-4D97-AF65-F5344CB8AC3E}">
        <p14:creationId xmlns:p14="http://schemas.microsoft.com/office/powerpoint/2010/main" val="36179970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F7C1E-72A2-D760-5B78-00260AB404D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78CDF5D-769F-57D7-486D-70CC4E83E8B0}"/>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DC66D01B-BA5E-25F5-E86D-30F7FC2F7777}"/>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C772CAA2-B32B-DD10-A740-892CAE5FCB8D}"/>
              </a:ext>
            </a:extLst>
          </p:cNvPr>
          <p:cNvSpPr txBox="1">
            <a:spLocks/>
          </p:cNvSpPr>
          <p:nvPr/>
        </p:nvSpPr>
        <p:spPr>
          <a:xfrm>
            <a:off x="1981199" y="1605293"/>
            <a:ext cx="8229600" cy="685801"/>
          </a:xfrm>
          <a:prstGeom prst="rect">
            <a:avLst/>
          </a:prstGeom>
        </p:spPr>
        <p:txBody>
          <a:bodyPr vert="horz" lIns="91440" tIns="45720" rIns="91440" bIns="45720" rtlCol="0" anchor="b">
            <a:normAutofit fontScale="8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IN"/>
              <a:t>Amdahl’s Law</a:t>
            </a:r>
            <a:endParaRPr lang="en-IN" dirty="0"/>
          </a:p>
        </p:txBody>
      </p:sp>
      <p:sp>
        <p:nvSpPr>
          <p:cNvPr id="3" name="TextBox 2">
            <a:extLst>
              <a:ext uri="{FF2B5EF4-FFF2-40B4-BE49-F238E27FC236}">
                <a16:creationId xmlns:a16="http://schemas.microsoft.com/office/drawing/2014/main" id="{0832EF50-D6EC-60AB-A2D7-7B59EF7D311B}"/>
              </a:ext>
            </a:extLst>
          </p:cNvPr>
          <p:cNvSpPr txBox="1"/>
          <p:nvPr/>
        </p:nvSpPr>
        <p:spPr>
          <a:xfrm>
            <a:off x="850710" y="2358982"/>
            <a:ext cx="4572000" cy="369332"/>
          </a:xfrm>
          <a:prstGeom prst="rect">
            <a:avLst/>
          </a:prstGeom>
          <a:noFill/>
        </p:spPr>
        <p:txBody>
          <a:bodyPr wrap="square">
            <a:spAutoFit/>
          </a:bodyPr>
          <a:lstStyle/>
          <a:p>
            <a:r>
              <a:rPr lang="en-IN" dirty="0"/>
              <a:t>Speedup Factor:</a:t>
            </a:r>
          </a:p>
        </p:txBody>
      </p:sp>
      <p:pic>
        <p:nvPicPr>
          <p:cNvPr id="4" name="Content Placeholder 5">
            <a:extLst>
              <a:ext uri="{FF2B5EF4-FFF2-40B4-BE49-F238E27FC236}">
                <a16:creationId xmlns:a16="http://schemas.microsoft.com/office/drawing/2014/main" id="{98DBB5CF-D5AB-6595-6B16-BA60D09BC3CA}"/>
              </a:ext>
            </a:extLst>
          </p:cNvPr>
          <p:cNvPicPr>
            <a:picLocks noChangeAspect="1"/>
          </p:cNvPicPr>
          <p:nvPr/>
        </p:nvPicPr>
        <p:blipFill>
          <a:blip r:embed="rId4"/>
          <a:stretch>
            <a:fillRect/>
          </a:stretch>
        </p:blipFill>
        <p:spPr>
          <a:xfrm>
            <a:off x="1744639" y="2811446"/>
            <a:ext cx="6477000" cy="576290"/>
          </a:xfrm>
          <a:prstGeom prst="rect">
            <a:avLst/>
          </a:prstGeom>
        </p:spPr>
      </p:pic>
      <p:sp>
        <p:nvSpPr>
          <p:cNvPr id="5" name="TextBox 4">
            <a:extLst>
              <a:ext uri="{FF2B5EF4-FFF2-40B4-BE49-F238E27FC236}">
                <a16:creationId xmlns:a16="http://schemas.microsoft.com/office/drawing/2014/main" id="{12DF4844-D563-6669-19CE-2D7B790D5D2E}"/>
              </a:ext>
            </a:extLst>
          </p:cNvPr>
          <p:cNvSpPr txBox="1"/>
          <p:nvPr/>
        </p:nvSpPr>
        <p:spPr>
          <a:xfrm>
            <a:off x="967854" y="3735332"/>
            <a:ext cx="4572000" cy="369332"/>
          </a:xfrm>
          <a:prstGeom prst="rect">
            <a:avLst/>
          </a:prstGeom>
          <a:noFill/>
        </p:spPr>
        <p:txBody>
          <a:bodyPr wrap="square">
            <a:spAutoFit/>
          </a:bodyPr>
          <a:lstStyle/>
          <a:p>
            <a:r>
              <a:rPr lang="en-IN" dirty="0"/>
              <a:t>System Efficiency:</a:t>
            </a:r>
          </a:p>
        </p:txBody>
      </p:sp>
      <p:pic>
        <p:nvPicPr>
          <p:cNvPr id="6" name="Picture 5">
            <a:extLst>
              <a:ext uri="{FF2B5EF4-FFF2-40B4-BE49-F238E27FC236}">
                <a16:creationId xmlns:a16="http://schemas.microsoft.com/office/drawing/2014/main" id="{02ED7BD4-B182-3AF3-F801-D4119740D04F}"/>
              </a:ext>
            </a:extLst>
          </p:cNvPr>
          <p:cNvPicPr>
            <a:picLocks noChangeAspect="1"/>
          </p:cNvPicPr>
          <p:nvPr/>
        </p:nvPicPr>
        <p:blipFill>
          <a:blip r:embed="rId5"/>
          <a:stretch>
            <a:fillRect/>
          </a:stretch>
        </p:blipFill>
        <p:spPr>
          <a:xfrm>
            <a:off x="1765110" y="4187408"/>
            <a:ext cx="2743200" cy="576290"/>
          </a:xfrm>
          <a:prstGeom prst="rect">
            <a:avLst/>
          </a:prstGeom>
        </p:spPr>
      </p:pic>
    </p:spTree>
    <p:extLst>
      <p:ext uri="{BB962C8B-B14F-4D97-AF65-F5344CB8AC3E}">
        <p14:creationId xmlns:p14="http://schemas.microsoft.com/office/powerpoint/2010/main" val="11028450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2AF6ED-6975-4CDD-5275-863185E89A5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48259AE-E14E-E341-0E72-53FD4DFFC9DC}"/>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D708F435-BC64-549A-ADEE-371DC85BA5A9}"/>
              </a:ext>
            </a:extLst>
          </p:cNvPr>
          <p:cNvPicPr>
            <a:picLocks noChangeAspect="1"/>
          </p:cNvPicPr>
          <p:nvPr/>
        </p:nvPicPr>
        <p:blipFill>
          <a:blip r:embed="rId3"/>
          <a:stretch>
            <a:fillRect/>
          </a:stretch>
        </p:blipFill>
        <p:spPr>
          <a:xfrm>
            <a:off x="0" y="6139661"/>
            <a:ext cx="12191999" cy="736125"/>
          </a:xfrm>
          <a:prstGeom prst="rect">
            <a:avLst/>
          </a:prstGeom>
        </p:spPr>
      </p:pic>
      <p:pic>
        <p:nvPicPr>
          <p:cNvPr id="2" name="Content Placeholder 5">
            <a:extLst>
              <a:ext uri="{FF2B5EF4-FFF2-40B4-BE49-F238E27FC236}">
                <a16:creationId xmlns:a16="http://schemas.microsoft.com/office/drawing/2014/main" id="{1CFBEF54-BF30-3E85-115E-F37A819F87CA}"/>
              </a:ext>
            </a:extLst>
          </p:cNvPr>
          <p:cNvPicPr>
            <a:picLocks noChangeAspect="1"/>
          </p:cNvPicPr>
          <p:nvPr/>
        </p:nvPicPr>
        <p:blipFill>
          <a:blip r:embed="rId4"/>
          <a:stretch>
            <a:fillRect/>
          </a:stretch>
        </p:blipFill>
        <p:spPr>
          <a:xfrm>
            <a:off x="2094932" y="1502391"/>
            <a:ext cx="8382000" cy="4267200"/>
          </a:xfrm>
          <a:prstGeom prst="rect">
            <a:avLst/>
          </a:prstGeom>
        </p:spPr>
      </p:pic>
    </p:spTree>
    <p:extLst>
      <p:ext uri="{BB962C8B-B14F-4D97-AF65-F5344CB8AC3E}">
        <p14:creationId xmlns:p14="http://schemas.microsoft.com/office/powerpoint/2010/main" val="368040915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BECC0-C3A5-2CB8-EC4C-4BF3B2739C4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942E7DB-C23C-8F54-49BC-DB60E0264B79}"/>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4AAF12F4-F206-2899-3F33-B7800A7D3D8D}"/>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A5E98C51-E5DA-C123-73D9-F0421EB9C51E}"/>
              </a:ext>
            </a:extLst>
          </p:cNvPr>
          <p:cNvSpPr txBox="1">
            <a:spLocks/>
          </p:cNvSpPr>
          <p:nvPr/>
        </p:nvSpPr>
        <p:spPr>
          <a:xfrm>
            <a:off x="2145241" y="1465998"/>
            <a:ext cx="8229600" cy="685801"/>
          </a:xfrm>
          <a:prstGeom prst="rect">
            <a:avLst/>
          </a:prstGeom>
        </p:spPr>
        <p:txBody>
          <a:bodyPr vert="horz" lIns="91440" tIns="45720" rIns="91440" bIns="45720" rtlCol="0" anchor="b">
            <a:normAutofit fontScale="8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IN"/>
              <a:t>Gustafson’s Law</a:t>
            </a:r>
            <a:endParaRPr lang="en-IN" dirty="0"/>
          </a:p>
        </p:txBody>
      </p:sp>
      <p:sp>
        <p:nvSpPr>
          <p:cNvPr id="3" name="Content Placeholder 2">
            <a:extLst>
              <a:ext uri="{FF2B5EF4-FFF2-40B4-BE49-F238E27FC236}">
                <a16:creationId xmlns:a16="http://schemas.microsoft.com/office/drawing/2014/main" id="{B4F32787-E1EC-E5DF-C12B-3B7E44D195A5}"/>
              </a:ext>
            </a:extLst>
          </p:cNvPr>
          <p:cNvSpPr txBox="1">
            <a:spLocks/>
          </p:cNvSpPr>
          <p:nvPr/>
        </p:nvSpPr>
        <p:spPr>
          <a:xfrm>
            <a:off x="838200" y="2151799"/>
            <a:ext cx="9826388" cy="156608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dirty="0"/>
              <a:t>Let W be the workload in a given program. When using an n-processor system, the user scales the workload to W′= αW +(1−α)</a:t>
            </a:r>
            <a:r>
              <a:rPr lang="en-US" dirty="0" err="1"/>
              <a:t>nW.</a:t>
            </a:r>
            <a:r>
              <a:rPr lang="en-US" dirty="0"/>
              <a:t> Note that only the parallelizable portion of the workload is scaled n times in the second term. This scaled </a:t>
            </a:r>
          </a:p>
          <a:p>
            <a:pPr algn="just"/>
            <a:endParaRPr lang="en-IN" sz="2800" dirty="0"/>
          </a:p>
        </p:txBody>
      </p:sp>
      <p:pic>
        <p:nvPicPr>
          <p:cNvPr id="4" name="Picture 3">
            <a:extLst>
              <a:ext uri="{FF2B5EF4-FFF2-40B4-BE49-F238E27FC236}">
                <a16:creationId xmlns:a16="http://schemas.microsoft.com/office/drawing/2014/main" id="{9D1EF878-3B3C-4B9E-CB5A-E10A0FB89DDD}"/>
              </a:ext>
            </a:extLst>
          </p:cNvPr>
          <p:cNvPicPr>
            <a:picLocks noChangeAspect="1"/>
          </p:cNvPicPr>
          <p:nvPr/>
        </p:nvPicPr>
        <p:blipFill>
          <a:blip r:embed="rId4"/>
          <a:stretch>
            <a:fillRect/>
          </a:stretch>
        </p:blipFill>
        <p:spPr>
          <a:xfrm>
            <a:off x="838200" y="3579125"/>
            <a:ext cx="9766110" cy="2362200"/>
          </a:xfrm>
          <a:prstGeom prst="rect">
            <a:avLst/>
          </a:prstGeom>
        </p:spPr>
      </p:pic>
    </p:spTree>
    <p:extLst>
      <p:ext uri="{BB962C8B-B14F-4D97-AF65-F5344CB8AC3E}">
        <p14:creationId xmlns:p14="http://schemas.microsoft.com/office/powerpoint/2010/main" val="5692036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5318B-67F5-3DE1-4096-2ED238A88CC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A707DBA-5E31-461C-47AF-C96A2625F4CA}"/>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B07F7F87-1DC3-938F-A2D3-9391C9C0A7ED}"/>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E15B84C6-A5D8-F655-445E-2BE24054FCA3}"/>
              </a:ext>
            </a:extLst>
          </p:cNvPr>
          <p:cNvSpPr txBox="1">
            <a:spLocks/>
          </p:cNvSpPr>
          <p:nvPr/>
        </p:nvSpPr>
        <p:spPr>
          <a:xfrm>
            <a:off x="1699146" y="1223156"/>
            <a:ext cx="9164471" cy="1143000"/>
          </a:xfrm>
          <a:prstGeom prst="rect">
            <a:avLst/>
          </a:prstGeom>
        </p:spPr>
        <p:txBody>
          <a:bodyPr vert="horz" lIns="91440" tIns="45720" rIns="91440" bIns="45720" rtlCol="0" anchor="b">
            <a:normAutofit fontScale="7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t>Fault Tolerance and System Availability</a:t>
            </a:r>
            <a:endParaRPr lang="en-IN" dirty="0"/>
          </a:p>
        </p:txBody>
      </p:sp>
      <p:pic>
        <p:nvPicPr>
          <p:cNvPr id="3" name="Content Placeholder 5">
            <a:extLst>
              <a:ext uri="{FF2B5EF4-FFF2-40B4-BE49-F238E27FC236}">
                <a16:creationId xmlns:a16="http://schemas.microsoft.com/office/drawing/2014/main" id="{8E9E9E4A-AF52-301F-CE6B-3C940FEAC6D1}"/>
              </a:ext>
            </a:extLst>
          </p:cNvPr>
          <p:cNvPicPr>
            <a:picLocks noChangeAspect="1"/>
          </p:cNvPicPr>
          <p:nvPr/>
        </p:nvPicPr>
        <p:blipFill>
          <a:blip r:embed="rId4"/>
          <a:stretch>
            <a:fillRect/>
          </a:stretch>
        </p:blipFill>
        <p:spPr>
          <a:xfrm>
            <a:off x="1981199" y="2480166"/>
            <a:ext cx="8229600" cy="3545485"/>
          </a:xfrm>
          <a:prstGeom prst="rect">
            <a:avLst/>
          </a:prstGeom>
        </p:spPr>
      </p:pic>
    </p:spTree>
    <p:extLst>
      <p:ext uri="{BB962C8B-B14F-4D97-AF65-F5344CB8AC3E}">
        <p14:creationId xmlns:p14="http://schemas.microsoft.com/office/powerpoint/2010/main" val="1534418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06CE3-0E4C-0D1A-9D5D-02670882A4B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4156958-1803-16AE-6872-5A38FBCD3934}"/>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C7CCAE3D-8573-E481-8BC8-949E3B51E82D}"/>
              </a:ext>
            </a:extLst>
          </p:cNvPr>
          <p:cNvPicPr>
            <a:picLocks noChangeAspect="1"/>
          </p:cNvPicPr>
          <p:nvPr/>
        </p:nvPicPr>
        <p:blipFill>
          <a:blip r:embed="rId3"/>
          <a:stretch>
            <a:fillRect/>
          </a:stretch>
        </p:blipFill>
        <p:spPr>
          <a:xfrm>
            <a:off x="0" y="6139661"/>
            <a:ext cx="12191999" cy="736125"/>
          </a:xfrm>
          <a:prstGeom prst="rect">
            <a:avLst/>
          </a:prstGeom>
        </p:spPr>
      </p:pic>
      <p:pic>
        <p:nvPicPr>
          <p:cNvPr id="4" name="Content Placeholder 5">
            <a:extLst>
              <a:ext uri="{FF2B5EF4-FFF2-40B4-BE49-F238E27FC236}">
                <a16:creationId xmlns:a16="http://schemas.microsoft.com/office/drawing/2014/main" id="{96688C8B-2C6C-28C4-25B0-43D487173DF9}"/>
              </a:ext>
            </a:extLst>
          </p:cNvPr>
          <p:cNvPicPr>
            <a:picLocks noChangeAspect="1"/>
          </p:cNvPicPr>
          <p:nvPr/>
        </p:nvPicPr>
        <p:blipFill>
          <a:blip r:embed="rId4"/>
          <a:stretch>
            <a:fillRect/>
          </a:stretch>
        </p:blipFill>
        <p:spPr>
          <a:xfrm>
            <a:off x="2005083" y="1606640"/>
            <a:ext cx="8458200" cy="4180011"/>
          </a:xfrm>
          <a:prstGeom prst="rect">
            <a:avLst/>
          </a:prstGeom>
        </p:spPr>
      </p:pic>
    </p:spTree>
    <p:extLst>
      <p:ext uri="{BB962C8B-B14F-4D97-AF65-F5344CB8AC3E}">
        <p14:creationId xmlns:p14="http://schemas.microsoft.com/office/powerpoint/2010/main" val="26526188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38ABD-CA73-8270-15AC-782C8774EEE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3CB1203-BEA7-B53E-8444-157C78231C07}"/>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9BDA34E7-3A27-5E89-6AF8-FA746C1780F1}"/>
              </a:ext>
            </a:extLst>
          </p:cNvPr>
          <p:cNvPicPr>
            <a:picLocks noChangeAspect="1"/>
          </p:cNvPicPr>
          <p:nvPr/>
        </p:nvPicPr>
        <p:blipFill>
          <a:blip r:embed="rId3"/>
          <a:stretch>
            <a:fillRect/>
          </a:stretch>
        </p:blipFill>
        <p:spPr>
          <a:xfrm>
            <a:off x="0" y="6139661"/>
            <a:ext cx="12191999" cy="736125"/>
          </a:xfrm>
          <a:prstGeom prst="rect">
            <a:avLst/>
          </a:prstGeom>
        </p:spPr>
      </p:pic>
      <p:pic>
        <p:nvPicPr>
          <p:cNvPr id="2" name="Content Placeholder 5">
            <a:extLst>
              <a:ext uri="{FF2B5EF4-FFF2-40B4-BE49-F238E27FC236}">
                <a16:creationId xmlns:a16="http://schemas.microsoft.com/office/drawing/2014/main" id="{9904531A-2356-964A-EE47-58AAE0CA7291}"/>
              </a:ext>
            </a:extLst>
          </p:cNvPr>
          <p:cNvPicPr>
            <a:picLocks noChangeAspect="1"/>
          </p:cNvPicPr>
          <p:nvPr/>
        </p:nvPicPr>
        <p:blipFill>
          <a:blip r:embed="rId4"/>
          <a:stretch>
            <a:fillRect/>
          </a:stretch>
        </p:blipFill>
        <p:spPr>
          <a:xfrm>
            <a:off x="3011037" y="1449395"/>
            <a:ext cx="5715000" cy="4593609"/>
          </a:xfrm>
          <a:prstGeom prst="rect">
            <a:avLst/>
          </a:prstGeom>
        </p:spPr>
      </p:pic>
    </p:spTree>
    <p:extLst>
      <p:ext uri="{BB962C8B-B14F-4D97-AF65-F5344CB8AC3E}">
        <p14:creationId xmlns:p14="http://schemas.microsoft.com/office/powerpoint/2010/main" val="337667481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E5FB39-0633-2A4B-0364-F4CB33A6606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B8AC658-DECC-DD71-CAED-978568E77719}"/>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26592F89-9C3E-EE2C-DC1C-BED9F79737C1}"/>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Content Placeholder 2">
            <a:extLst>
              <a:ext uri="{FF2B5EF4-FFF2-40B4-BE49-F238E27FC236}">
                <a16:creationId xmlns:a16="http://schemas.microsoft.com/office/drawing/2014/main" id="{A339A86F-4478-D296-5EF9-1FBE597D24F6}"/>
              </a:ext>
            </a:extLst>
          </p:cNvPr>
          <p:cNvSpPr txBox="1">
            <a:spLocks/>
          </p:cNvSpPr>
          <p:nvPr/>
        </p:nvSpPr>
        <p:spPr>
          <a:xfrm>
            <a:off x="2120948" y="2949102"/>
            <a:ext cx="8229600" cy="12192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t>THANK YOU !!</a:t>
            </a:r>
            <a:endParaRPr lang="en-US" dirty="0"/>
          </a:p>
        </p:txBody>
      </p:sp>
    </p:spTree>
    <p:extLst>
      <p:ext uri="{BB962C8B-B14F-4D97-AF65-F5344CB8AC3E}">
        <p14:creationId xmlns:p14="http://schemas.microsoft.com/office/powerpoint/2010/main" val="4772138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338C8-A045-184C-0427-4792A8434F6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83AF710-7BD3-E5E1-C239-99EAA85A6E8F}"/>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E3A6AD9E-1CF9-3E97-01D6-F3BC74114E7F}"/>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B034C3F3-961B-FFC2-49DF-3DBB3CB770FD}"/>
              </a:ext>
            </a:extLst>
          </p:cNvPr>
          <p:cNvSpPr txBox="1">
            <a:spLocks/>
          </p:cNvSpPr>
          <p:nvPr/>
        </p:nvSpPr>
        <p:spPr>
          <a:xfrm>
            <a:off x="1726442" y="923499"/>
            <a:ext cx="8229600" cy="1143000"/>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t>High-Performance Computing</a:t>
            </a:r>
            <a:endParaRPr lang="en-US" dirty="0"/>
          </a:p>
        </p:txBody>
      </p:sp>
      <p:sp>
        <p:nvSpPr>
          <p:cNvPr id="3" name="Content Placeholder 2">
            <a:extLst>
              <a:ext uri="{FF2B5EF4-FFF2-40B4-BE49-F238E27FC236}">
                <a16:creationId xmlns:a16="http://schemas.microsoft.com/office/drawing/2014/main" id="{E72FF75D-606A-DC5B-3F65-5027C5F5567A}"/>
              </a:ext>
            </a:extLst>
          </p:cNvPr>
          <p:cNvSpPr txBox="1">
            <a:spLocks/>
          </p:cNvSpPr>
          <p:nvPr/>
        </p:nvSpPr>
        <p:spPr>
          <a:xfrm>
            <a:off x="1726442" y="2061298"/>
            <a:ext cx="8229600" cy="3873203"/>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dirty="0"/>
              <a:t>For many years, HPC systems emphasize the raw speed performance. The speed of HPC systems has increased from </a:t>
            </a:r>
            <a:r>
              <a:rPr lang="en-US" dirty="0" err="1"/>
              <a:t>Gflops</a:t>
            </a:r>
            <a:r>
              <a:rPr lang="en-US" dirty="0"/>
              <a:t> in the early 1990s to now </a:t>
            </a:r>
            <a:r>
              <a:rPr lang="en-US" dirty="0" err="1"/>
              <a:t>Pflops</a:t>
            </a:r>
            <a:r>
              <a:rPr lang="en-US" dirty="0"/>
              <a:t> in 2010. This improvement was driven mainly by the demands from scientific, engineering, and manufacturing communities.</a:t>
            </a:r>
          </a:p>
          <a:p>
            <a:pPr algn="just"/>
            <a:endParaRPr lang="en-US" dirty="0"/>
          </a:p>
        </p:txBody>
      </p:sp>
      <p:pic>
        <p:nvPicPr>
          <p:cNvPr id="4" name="Picture 2" descr="high-performance-computing ...">
            <a:extLst>
              <a:ext uri="{FF2B5EF4-FFF2-40B4-BE49-F238E27FC236}">
                <a16:creationId xmlns:a16="http://schemas.microsoft.com/office/drawing/2014/main" id="{CD5AA3A3-9807-9CF6-C3B8-45045D5695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41017" y="3877102"/>
            <a:ext cx="360045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0105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7D56A-76D6-B8D8-3CE1-7592188CB4C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D611F64-3BD3-F267-ADDE-FF56D35B8B8E}"/>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D541FC84-FADB-A530-0473-E1EF7051EECC}"/>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4FA2B71F-E7BB-D738-EEB2-E03ED67617FB}"/>
              </a:ext>
            </a:extLst>
          </p:cNvPr>
          <p:cNvSpPr txBox="1">
            <a:spLocks/>
          </p:cNvSpPr>
          <p:nvPr/>
        </p:nvSpPr>
        <p:spPr>
          <a:xfrm>
            <a:off x="1981199" y="1479427"/>
            <a:ext cx="8229600" cy="1143000"/>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High-Throughput Computing</a:t>
            </a:r>
          </a:p>
        </p:txBody>
      </p:sp>
      <p:sp>
        <p:nvSpPr>
          <p:cNvPr id="3" name="Content Placeholder 2">
            <a:extLst>
              <a:ext uri="{FF2B5EF4-FFF2-40B4-BE49-F238E27FC236}">
                <a16:creationId xmlns:a16="http://schemas.microsoft.com/office/drawing/2014/main" id="{8B83F190-D95E-277B-8B84-C3B8609156FE}"/>
              </a:ext>
            </a:extLst>
          </p:cNvPr>
          <p:cNvSpPr txBox="1">
            <a:spLocks/>
          </p:cNvSpPr>
          <p:nvPr/>
        </p:nvSpPr>
        <p:spPr>
          <a:xfrm>
            <a:off x="1981199" y="2749115"/>
            <a:ext cx="8229600" cy="2513013"/>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a:t>The development of market-oriented high-end computing systems is undergoing a strategic change from an HPC paradigm to an HTC paradigm. This HTC paradigm pays more attention to high-flux computing. The main application for high-flux computing is in Internet searches and web services by millions or more users simultaneously.</a:t>
            </a:r>
            <a:endParaRPr lang="en-US" dirty="0"/>
          </a:p>
        </p:txBody>
      </p:sp>
    </p:spTree>
    <p:extLst>
      <p:ext uri="{BB962C8B-B14F-4D97-AF65-F5344CB8AC3E}">
        <p14:creationId xmlns:p14="http://schemas.microsoft.com/office/powerpoint/2010/main" val="3372129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CDB8C-DF2F-8D0C-3C21-99340F7E6CB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A63FFE4-9B0E-5D62-E518-041493022DBC}"/>
              </a:ext>
            </a:extLst>
          </p:cNvPr>
          <p:cNvPicPr>
            <a:picLocks noChangeAspect="1"/>
          </p:cNvPicPr>
          <p:nvPr/>
        </p:nvPicPr>
        <p:blipFill>
          <a:blip r:embed="rId2"/>
          <a:stretch>
            <a:fillRect/>
          </a:stretch>
        </p:blipFill>
        <p:spPr>
          <a:xfrm>
            <a:off x="0" y="0"/>
            <a:ext cx="12192000" cy="1352739"/>
          </a:xfrm>
          <a:prstGeom prst="rect">
            <a:avLst/>
          </a:prstGeom>
        </p:spPr>
      </p:pic>
      <p:pic>
        <p:nvPicPr>
          <p:cNvPr id="9" name="Picture 8">
            <a:extLst>
              <a:ext uri="{FF2B5EF4-FFF2-40B4-BE49-F238E27FC236}">
                <a16:creationId xmlns:a16="http://schemas.microsoft.com/office/drawing/2014/main" id="{5AA6E177-BDDD-2898-7FF2-C779273A342E}"/>
              </a:ext>
            </a:extLst>
          </p:cNvPr>
          <p:cNvPicPr>
            <a:picLocks noChangeAspect="1"/>
          </p:cNvPicPr>
          <p:nvPr/>
        </p:nvPicPr>
        <p:blipFill>
          <a:blip r:embed="rId3"/>
          <a:stretch>
            <a:fillRect/>
          </a:stretch>
        </p:blipFill>
        <p:spPr>
          <a:xfrm>
            <a:off x="0" y="6139661"/>
            <a:ext cx="12191999" cy="736125"/>
          </a:xfrm>
          <a:prstGeom prst="rect">
            <a:avLst/>
          </a:prstGeom>
        </p:spPr>
      </p:pic>
      <p:sp>
        <p:nvSpPr>
          <p:cNvPr id="2" name="Title 1">
            <a:extLst>
              <a:ext uri="{FF2B5EF4-FFF2-40B4-BE49-F238E27FC236}">
                <a16:creationId xmlns:a16="http://schemas.microsoft.com/office/drawing/2014/main" id="{98B7BD18-893E-63F1-27DF-D4B2B431B483}"/>
              </a:ext>
            </a:extLst>
          </p:cNvPr>
          <p:cNvSpPr txBox="1">
            <a:spLocks/>
          </p:cNvSpPr>
          <p:nvPr/>
        </p:nvSpPr>
        <p:spPr>
          <a:xfrm>
            <a:off x="1981199" y="1396680"/>
            <a:ext cx="8229600" cy="1143000"/>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t>Computing Paradigm Distinctions</a:t>
            </a:r>
            <a:endParaRPr lang="en-US" dirty="0"/>
          </a:p>
        </p:txBody>
      </p:sp>
      <p:sp>
        <p:nvSpPr>
          <p:cNvPr id="3" name="Content Placeholder 2">
            <a:extLst>
              <a:ext uri="{FF2B5EF4-FFF2-40B4-BE49-F238E27FC236}">
                <a16:creationId xmlns:a16="http://schemas.microsoft.com/office/drawing/2014/main" id="{25E49FFC-6663-D87B-4E5E-CA54A0631C05}"/>
              </a:ext>
            </a:extLst>
          </p:cNvPr>
          <p:cNvSpPr txBox="1">
            <a:spLocks/>
          </p:cNvSpPr>
          <p:nvPr/>
        </p:nvSpPr>
        <p:spPr>
          <a:xfrm>
            <a:off x="1849272" y="2964325"/>
            <a:ext cx="8229600" cy="2180882"/>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Centralized computing</a:t>
            </a:r>
          </a:p>
          <a:p>
            <a:r>
              <a:rPr lang="en-US" dirty="0"/>
              <a:t>Parallel computing</a:t>
            </a:r>
          </a:p>
          <a:p>
            <a:r>
              <a:rPr lang="en-US" dirty="0"/>
              <a:t>Distributed computing</a:t>
            </a:r>
          </a:p>
          <a:p>
            <a:r>
              <a:rPr lang="en-US" dirty="0"/>
              <a:t>Cloud computing</a:t>
            </a:r>
          </a:p>
        </p:txBody>
      </p:sp>
    </p:spTree>
    <p:extLst>
      <p:ext uri="{BB962C8B-B14F-4D97-AF65-F5344CB8AC3E}">
        <p14:creationId xmlns:p14="http://schemas.microsoft.com/office/powerpoint/2010/main" val="9362953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TotalTime>
  <Words>1969</Words>
  <Application>Microsoft Office PowerPoint</Application>
  <PresentationFormat>Widescreen</PresentationFormat>
  <Paragraphs>132</Paragraphs>
  <Slides>67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67</vt:i4>
      </vt:variant>
    </vt:vector>
  </HeadingPairs>
  <TitlesOfParts>
    <vt:vector size="75" baseType="lpstr">
      <vt:lpstr>Arial</vt:lpstr>
      <vt:lpstr>Calibri</vt:lpstr>
      <vt:lpstr>Calibri Light</vt:lpstr>
      <vt:lpstr>Courier New</vt:lpstr>
      <vt:lpstr>Nunito</vt:lpstr>
      <vt:lpstr>Roboto</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BHAVYA DECHAMMA KS</dc:creator>
  <cp:lastModifiedBy>BHAVYA DECHAMMA KS</cp:lastModifiedBy>
  <cp:revision>54</cp:revision>
  <dcterms:created xsi:type="dcterms:W3CDTF">2026-01-27T10:53:17Z</dcterms:created>
  <dcterms:modified xsi:type="dcterms:W3CDTF">2026-01-27T16:05:48Z</dcterms:modified>
</cp:coreProperties>
</file>